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3" r:id="rId5"/>
    <p:sldMasterId id="2147483677" r:id="rId6"/>
    <p:sldMasterId id="2147483679" r:id="rId7"/>
    <p:sldMasterId id="2147483692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56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4AE70-E6E3-49C7-95D9-E75AF1CFA0FE}" v="271" dt="2022-12-07T16:45:50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9BD1F27-765B-43BB-8803-2A76DAB2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2" y="2746500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FDF7C5A-A265-43C7-ADAA-A2C1A3DE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6" y="2740238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A75C6B-B3EB-4F36-9472-2E158E67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736036-E041-4622-A3F9-11E73303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EAE2CF-D9DB-491E-9DF0-B1A7DCCC7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2DD745-5C8E-44B7-AB67-30F1ADA8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D760CED-AD2F-4B04-93AF-D1D1EEF7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5987F5D-B14F-4B24-9336-90D9548F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293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21B9D-F4AF-4BDC-AC58-59403BFF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6383E3-14CC-4331-9AAA-9D5199A55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634868E-0C57-423F-AC8F-71BB45DF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B62ABD-25B4-4DD0-B35B-80CDAD40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780F92-D4AF-4343-8685-D620E8F2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5A2841-35AF-44EC-9F94-B8AF3559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801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F3E9D7-332F-46EF-A5D6-C8113BD1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C34B5B-E8D2-4355-B707-FEB60365E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04B9CF-B4BC-4319-9253-BE8AC8F3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6261D5-EC86-403E-9A1E-2FBC5C3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3FDC6D-2E8C-47B8-8F5A-1ED59990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359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DDD17B-B6C7-45A3-80F7-E14E5C34E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08FA2F-2399-4516-B7A9-201044C71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FE6C52-06AC-4A3F-A48D-C1EE88E1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70923-E62D-4374-A406-AE6B331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CF63C7-E99C-4AD8-A16F-B02EC3FD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0079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6FAE6A-0361-48E1-A370-6C7F1831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9DC1C78-1960-46B2-976E-A897624F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C01C1AC-508E-4F15-8C0C-379048E5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7C075DD-4044-4139-81CE-B911656D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242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FF041-F901-4E36-9D06-F7239592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11203621" cy="4650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1EFD8C-6BBA-4C2C-AD9A-6DBDE482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759" y="6356350"/>
            <a:ext cx="3128641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8CFC0E-DCAD-4B46-BD6B-53F95F66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4C0560-83AF-411C-955C-A92E8FE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4578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0000"/>
                </a:solidFill>
              </a:defRPr>
            </a:lvl1pPr>
          </a:lstStyle>
          <a:p>
            <a:fld id="{228E8589-41CB-4D86-9AD4-D0202C964D3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25F1284-79AD-425D-998C-78A9D759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36525"/>
            <a:ext cx="9374819" cy="946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597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9BD1F27-765B-43BB-8803-2A76DAB2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2" y="2746500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FDF7C5A-A265-43C7-ADAA-A2C1A3DE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6" y="2740238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72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705EA-D98C-4148-BC6C-0AEBFB44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82" y="1488987"/>
            <a:ext cx="11230253" cy="2585863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DDF7D1-031E-4553-A5FC-6AB85767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82" y="4744996"/>
            <a:ext cx="11230252" cy="1646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89ACF3F-6B88-4C81-BE6E-3D82EDFA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6" y="163098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76B3BBA-5B09-45F0-B413-81E7C276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300" y="156836"/>
            <a:ext cx="2462291" cy="93348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806FB36-7906-46A1-B2E8-5D58A18D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6" y="163098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7A77DCB-3C6C-46D5-8908-9112B11E4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300" y="156836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43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FF041-F901-4E36-9D06-F7239592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11203621" cy="4650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1EFD8C-6BBA-4C2C-AD9A-6DBDE482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759" y="6356350"/>
            <a:ext cx="3128641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8CFC0E-DCAD-4B46-BD6B-53F95F66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4C0560-83AF-411C-955C-A92E8FE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4578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0000"/>
                </a:solidFill>
              </a:defRPr>
            </a:lvl1pPr>
          </a:lstStyle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25F1284-79AD-425D-998C-78A9D759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36525"/>
            <a:ext cx="9374819" cy="946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0551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6FAE6A-0361-48E1-A370-6C7F1831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9DC1C78-1960-46B2-976E-A897624F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C01C1AC-508E-4F15-8C0C-379048E5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7C075DD-4044-4139-81CE-B911656D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76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705EA-D98C-4148-BC6C-0AEBFB440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82" y="1488987"/>
            <a:ext cx="11230253" cy="2585863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DDF7D1-031E-4553-A5FC-6AB857676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82" y="4744996"/>
            <a:ext cx="11230252" cy="1646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89ACF3F-6B88-4C81-BE6E-3D82EDFA8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6" y="163098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76B3BBA-5B09-45F0-B413-81E7C2767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300" y="156836"/>
            <a:ext cx="2462291" cy="93348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9B9F7DA-C3D3-469A-961D-819617506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56" y="163098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39F81D9A-A336-468F-8EA7-7BAC22A54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300" y="156836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ABC23D-4BA0-4258-B96D-A32512D7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E2C7BC-7230-4929-B53D-0CA20A78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BD48A2-3369-44D2-ABB0-7CC3A20D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B02450-9D1F-4814-9251-C77A372A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CB29C4-2F4A-4DF6-B037-A45CD100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933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D991DB-2D66-418F-8463-619CC037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0B2B18-185A-4F9E-9383-0BF0E0F63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5A018E8-23FC-4D93-A7C3-18EDE096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396C8F-6A48-4303-8F34-A96664FD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8B294A-D639-43DD-93D9-D4BE1FD7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462D41-9F92-4D4E-8A8E-F600A4A3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550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A32DBD-0C1A-4E79-82F0-7487D244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E0C9A7-3A43-41DF-9158-B98DD109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54E7547-046C-40DF-9DEF-45987621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419496-C1F5-44EE-AE37-57B05A88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BD823D-B260-4D34-A4DE-B5E99F026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B028FFD-F427-4951-897C-7F4C1876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19DC9D-FAE2-4664-8980-A395CCF5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8755F5-C85D-47F4-9434-0F4B926F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882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7274E0-8469-4EC7-BD6E-52D6EF17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B1821C1-245B-4D76-9F4E-547B3D96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E7B448-3B40-4CBB-B66C-78C73B33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FB1349-59D4-4CCE-931D-708FDA8A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726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052CD38-ABF7-473F-83E9-50663BC3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8F13DBD-04AD-477A-B5A8-09D361C0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6F32DB-0CCF-4C4E-A747-5C4C9139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584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A75C6B-B3EB-4F36-9472-2E158E67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736036-E041-4622-A3F9-11E73303E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DEAE2CF-D9DB-491E-9DF0-B1A7DCCC7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2DD745-5C8E-44B7-AB67-30F1ADA8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D760CED-AD2F-4B04-93AF-D1D1EEF7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5987F5D-B14F-4B24-9336-90D9548F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3401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D21B9D-F4AF-4BDC-AC58-59403BFF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9B6383E3-14CC-4331-9AAA-9D5199A55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634868E-0C57-423F-AC8F-71BB45DF5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B62ABD-25B4-4DD0-B35B-80CDAD40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780F92-D4AF-4343-8685-D620E8F2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25A2841-35AF-44EC-9F94-B8AF3559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690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F3E9D7-332F-46EF-A5D6-C8113BD1B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6C34B5B-E8D2-4355-B707-FEB60365E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04B9CF-B4BC-4319-9253-BE8AC8F3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6261D5-EC86-403E-9A1E-2FBC5C364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F3FDC6D-2E8C-47B8-8F5A-1ED59990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5247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6DDD17B-B6C7-45A3-80F7-E14E5C34E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08FA2F-2399-4516-B7A9-201044C71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CFE6C52-06AC-4A3F-A48D-C1EE88E1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70923-E62D-4374-A406-AE6B3311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CF63C7-E99C-4AD8-A16F-B02EC3FD0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549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E9BD1F27-765B-43BB-8803-2A76DAB2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2" y="2746500"/>
            <a:ext cx="1492743" cy="92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FDF7C5A-A265-43C7-ADAA-A2C1A3DE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6" y="2740238"/>
            <a:ext cx="2462291" cy="9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7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9FF041-F901-4E36-9D06-F7239592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11203621" cy="4650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F1EFD8C-6BBA-4C2C-AD9A-6DBDE482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759" y="6356350"/>
            <a:ext cx="3128641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8CFC0E-DCAD-4B46-BD6B-53F95F66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4C0560-83AF-411C-955C-A92E8FEE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4578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FF0000"/>
                </a:solidFill>
              </a:defRPr>
            </a:lvl1pPr>
          </a:lstStyle>
          <a:p>
            <a:fld id="{228E8589-41CB-4D86-9AD4-D0202C964D3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25F1284-79AD-425D-998C-78A9D759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136525"/>
            <a:ext cx="9374819" cy="9465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90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6FAE6A-0361-48E1-A370-6C7F1831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9DC1C78-1960-46B2-976E-A897624F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C01C1AC-508E-4F15-8C0C-379048E5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7C075DD-4044-4139-81CE-B911656D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582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ABC23D-4BA0-4258-B96D-A32512D7F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DE2C7BC-7230-4929-B53D-0CA20A78C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BD48A2-3369-44D2-ABB0-7CC3A20DD2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B02450-9D1F-4814-9251-C77A372A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CB29C4-2F4A-4DF6-B037-A45CD100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642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D991DB-2D66-418F-8463-619CC0370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0B2B18-185A-4F9E-9383-0BF0E0F63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5A018E8-23FC-4D93-A7C3-18EDE096F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396C8F-6A48-4303-8F34-A96664FD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A8B294A-D639-43DD-93D9-D4BE1FD7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5462D41-9F92-4D4E-8A8E-F600A4A3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0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A32DBD-0C1A-4E79-82F0-7487D244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9E0C9A7-3A43-41DF-9158-B98DD109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54E7547-046C-40DF-9DEF-459876216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6419496-C1F5-44EE-AE37-57B05A88E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4BD823D-B260-4D34-A4DE-B5E99F026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B028FFD-F427-4951-897C-7F4C18760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F19DC9D-FAE2-4664-8980-A395CCF52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48755F5-C85D-47F4-9434-0F4B926F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97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7274E0-8469-4EC7-BD6E-52D6EF17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0B1821C1-245B-4D76-9F4E-547B3D96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4E7B448-3B40-4CBB-B66C-78C73B33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DFB1349-59D4-4CCE-931D-708FDA8A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42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052CD38-ABF7-473F-83E9-50663BC3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8F13DBD-04AD-477A-B5A8-09D361C0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6F32DB-0CCF-4C4E-A747-5C4C9139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9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93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3445483-8B80-4625-A19B-E9E55532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2" y="136525"/>
            <a:ext cx="9355755" cy="951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6EEA54-721E-4FBC-AA34-6CC7680F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511" y="1617044"/>
            <a:ext cx="11271183" cy="455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E188F8-DB50-4A6B-8CF3-A655D3063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3512" y="6356350"/>
            <a:ext cx="315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AB17EF-1637-46C4-B424-9BD592A46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EDC772-B866-4533-ACBC-40145DC25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84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F641863-554C-4795-90EA-D94E0FFA7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30" y="289339"/>
            <a:ext cx="1031830" cy="64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4A40B71-D913-413F-8072-84190437636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62310"/>
          <a:stretch/>
        </p:blipFill>
        <p:spPr>
          <a:xfrm>
            <a:off x="11132459" y="289339"/>
            <a:ext cx="637173" cy="64092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84ED8DC-7346-43BE-A532-6474D7AB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30" y="289339"/>
            <a:ext cx="1031830" cy="64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6DF97B1-F31A-4C69-8DEE-BAA64B32E0E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62310"/>
          <a:stretch/>
        </p:blipFill>
        <p:spPr>
          <a:xfrm>
            <a:off x="11132459" y="289339"/>
            <a:ext cx="637173" cy="6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15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60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5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3445483-8B80-4625-A19B-E9E55532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2" y="136525"/>
            <a:ext cx="9355755" cy="951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6EEA54-721E-4FBC-AA34-6CC7680F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511" y="1617044"/>
            <a:ext cx="11271183" cy="455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E188F8-DB50-4A6B-8CF3-A655D30630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3512" y="6356350"/>
            <a:ext cx="3157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AD15-80EA-494D-99E5-9FD8B529A241}" type="datetimeFigureOut">
              <a:rPr lang="hu-HU" smtClean="0"/>
              <a:t>2022. 12. 08.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AB17EF-1637-46C4-B424-9BD592A46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EDC772-B866-4533-ACBC-40145DC25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84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E8589-41CB-4D86-9AD4-D0202C964D3D}" type="slidenum">
              <a:rPr lang="hu-HU" smtClean="0"/>
              <a:t>‹#›</a:t>
            </a:fld>
            <a:endParaRPr lang="hu-HU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F641863-554C-4795-90EA-D94E0FFA7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30" y="289339"/>
            <a:ext cx="1031830" cy="64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4A40B71-D913-413F-8072-84190437636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2310"/>
          <a:stretch/>
        </p:blipFill>
        <p:spPr>
          <a:xfrm>
            <a:off x="11132459" y="289339"/>
            <a:ext cx="637173" cy="640921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0A0D6C5-D259-4A3D-9C23-97B2CFA7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30" y="289339"/>
            <a:ext cx="1031830" cy="64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7B98B00C-BCAA-4B11-B6E3-A1144FB55D4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62310"/>
          <a:stretch/>
        </p:blipFill>
        <p:spPr>
          <a:xfrm>
            <a:off x="11132459" y="289339"/>
            <a:ext cx="637173" cy="64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A29949-BA8C-5890-90C9-73B93D143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In-</a:t>
            </a:r>
            <a:r>
              <a:rPr lang="hu-HU" b="1" dirty="0" err="1">
                <a:solidFill>
                  <a:schemeClr val="tx1"/>
                </a:solidFill>
              </a:rPr>
              <a:t>network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Angle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Approximation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br>
              <a:rPr lang="hu-HU" b="1" dirty="0">
                <a:solidFill>
                  <a:schemeClr val="tx1"/>
                </a:solidFill>
              </a:rPr>
            </a:br>
            <a:r>
              <a:rPr lang="hu-HU" sz="4800" b="1" dirty="0" err="1">
                <a:solidFill>
                  <a:schemeClr val="tx1"/>
                </a:solidFill>
              </a:rPr>
              <a:t>for</a:t>
            </a:r>
            <a:r>
              <a:rPr lang="hu-HU" sz="4800" b="1" dirty="0">
                <a:solidFill>
                  <a:schemeClr val="tx1"/>
                </a:solidFill>
              </a:rPr>
              <a:t> </a:t>
            </a:r>
            <a:r>
              <a:rPr lang="hu-HU" sz="4800" b="1" dirty="0" err="1">
                <a:solidFill>
                  <a:schemeClr val="tx1"/>
                </a:solidFill>
              </a:rPr>
              <a:t>Supporting</a:t>
            </a:r>
            <a:r>
              <a:rPr lang="hu-HU" sz="4800" b="1" dirty="0">
                <a:solidFill>
                  <a:schemeClr val="tx1"/>
                </a:solidFill>
              </a:rPr>
              <a:t> </a:t>
            </a:r>
            <a:r>
              <a:rPr lang="hu-HU" sz="4800" b="1" dirty="0" err="1">
                <a:solidFill>
                  <a:schemeClr val="tx1"/>
                </a:solidFill>
              </a:rPr>
              <a:t>Adaptive</a:t>
            </a:r>
            <a:r>
              <a:rPr lang="hu-HU" sz="4800" b="1" dirty="0">
                <a:solidFill>
                  <a:schemeClr val="tx1"/>
                </a:solidFill>
              </a:rPr>
              <a:t> </a:t>
            </a:r>
            <a:r>
              <a:rPr lang="hu-HU" sz="4800" b="1" dirty="0" err="1">
                <a:solidFill>
                  <a:schemeClr val="tx1"/>
                </a:solidFill>
              </a:rPr>
              <a:t>Beamforming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684F08F-1973-D195-D94D-E025A73A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82" y="3734602"/>
            <a:ext cx="11230252" cy="2666944"/>
          </a:xfrm>
        </p:spPr>
        <p:txBody>
          <a:bodyPr anchor="t"/>
          <a:lstStyle/>
          <a:p>
            <a:r>
              <a:rPr lang="hu-HU" dirty="0">
                <a:solidFill>
                  <a:schemeClr val="tx1"/>
                </a:solidFill>
              </a:rPr>
              <a:t>Hiba </a:t>
            </a:r>
            <a:r>
              <a:rPr lang="hu-HU" dirty="0" err="1">
                <a:solidFill>
                  <a:schemeClr val="tx1"/>
                </a:solidFill>
              </a:rPr>
              <a:t>Mallouhi</a:t>
            </a:r>
            <a:r>
              <a:rPr lang="hu-HU" i="1" dirty="0">
                <a:solidFill>
                  <a:schemeClr val="tx1"/>
                </a:solidFill>
              </a:rPr>
              <a:t>*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Jaspreet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Kaur</a:t>
            </a:r>
            <a:r>
              <a:rPr lang="hu-HU" i="1" dirty="0">
                <a:solidFill>
                  <a:schemeClr val="tx1"/>
                </a:solidFill>
              </a:rPr>
              <a:t>**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Hasan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Tahir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Abbas</a:t>
            </a:r>
            <a:r>
              <a:rPr lang="hu-HU" i="1" dirty="0">
                <a:solidFill>
                  <a:schemeClr val="tx1"/>
                </a:solidFill>
              </a:rPr>
              <a:t>**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u="sng" dirty="0">
                <a:solidFill>
                  <a:schemeClr val="tx1"/>
                </a:solidFill>
              </a:rPr>
              <a:t>Sándor Laki</a:t>
            </a:r>
            <a:r>
              <a:rPr lang="hu-HU" i="1" u="sng" dirty="0">
                <a:solidFill>
                  <a:schemeClr val="tx1"/>
                </a:solidFill>
              </a:rPr>
              <a:t>*</a:t>
            </a:r>
          </a:p>
          <a:p>
            <a:r>
              <a:rPr lang="hu-HU" sz="2400" i="1" dirty="0">
                <a:solidFill>
                  <a:schemeClr val="bg2">
                    <a:lumMod val="25000"/>
                  </a:schemeClr>
                </a:solidFill>
              </a:rPr>
              <a:t>* ELTE Eötvös Loránd University, Budapest, Hungary</a:t>
            </a:r>
          </a:p>
          <a:p>
            <a:r>
              <a:rPr lang="hu-HU" sz="2400" i="1" dirty="0">
                <a:solidFill>
                  <a:schemeClr val="bg2">
                    <a:lumMod val="25000"/>
                  </a:schemeClr>
                </a:solidFill>
              </a:rPr>
              <a:t>** University of Glasgow, Glasgow, United </a:t>
            </a:r>
            <a:r>
              <a:rPr lang="hu-HU" sz="2400" i="1" dirty="0" err="1">
                <a:solidFill>
                  <a:schemeClr val="bg2">
                    <a:lumMod val="25000"/>
                  </a:schemeClr>
                </a:solidFill>
              </a:rPr>
              <a:t>Kingdom</a:t>
            </a:r>
            <a:endParaRPr lang="hu-HU" sz="24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146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39F23C2-910A-CF26-E91F-D90E07F58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Implemented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Tofino-1 ASIC</a:t>
            </a:r>
          </a:p>
          <a:p>
            <a:r>
              <a:rPr lang="hu-HU" dirty="0" err="1"/>
              <a:t>Theoretical</a:t>
            </a:r>
            <a:r>
              <a:rPr lang="hu-HU" dirty="0"/>
              <a:t> </a:t>
            </a:r>
            <a:r>
              <a:rPr lang="hu-HU" dirty="0" err="1"/>
              <a:t>bound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angle</a:t>
            </a:r>
            <a:r>
              <a:rPr lang="hu-HU" dirty="0"/>
              <a:t> </a:t>
            </a:r>
            <a:r>
              <a:rPr lang="hu-HU" dirty="0" err="1"/>
              <a:t>approximation</a:t>
            </a:r>
            <a:r>
              <a:rPr lang="hu-HU" dirty="0"/>
              <a:t> </a:t>
            </a:r>
            <a:r>
              <a:rPr lang="hu-HU" dirty="0" err="1"/>
              <a:t>accuracy</a:t>
            </a:r>
            <a:endParaRPr lang="hu-HU" dirty="0"/>
          </a:p>
          <a:p>
            <a:r>
              <a:rPr lang="hu-HU" dirty="0" err="1"/>
              <a:t>Accuracy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 TCAM </a:t>
            </a:r>
            <a:r>
              <a:rPr lang="hu-HU" dirty="0" err="1"/>
              <a:t>space</a:t>
            </a:r>
            <a:endParaRPr lang="hu-HU" dirty="0"/>
          </a:p>
          <a:p>
            <a:endParaRPr lang="en-US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3EE17C3-B3EA-907E-0985-9C702DDA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In P4?</a:t>
            </a:r>
            <a:br>
              <a:rPr lang="hu-HU" dirty="0"/>
            </a:br>
            <a:r>
              <a:rPr lang="hu-HU" b="1" dirty="0"/>
              <a:t>The </a:t>
            </a:r>
            <a:r>
              <a:rPr lang="hu-HU" b="1" dirty="0" err="1"/>
              <a:t>whole</a:t>
            </a:r>
            <a:r>
              <a:rPr lang="hu-HU" b="1" dirty="0"/>
              <a:t> </a:t>
            </a:r>
            <a:r>
              <a:rPr lang="hu-HU" b="1" dirty="0" err="1"/>
              <a:t>pipeline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B30023F-FBB7-D97F-E6C6-6398E6A7B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8303"/>
            <a:ext cx="12192000" cy="39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32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FA49874-4AEA-55C0-1EEE-09F19E06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Various</a:t>
            </a:r>
            <a:r>
              <a:rPr lang="hu-HU" dirty="0"/>
              <a:t> </a:t>
            </a:r>
            <a:r>
              <a:rPr lang="hu-HU" dirty="0" err="1"/>
              <a:t>cell</a:t>
            </a:r>
            <a:r>
              <a:rPr lang="hu-HU" dirty="0"/>
              <a:t> </a:t>
            </a:r>
            <a:r>
              <a:rPr lang="hu-HU" dirty="0" err="1"/>
              <a:t>diameters</a:t>
            </a:r>
            <a:r>
              <a:rPr lang="hu-HU" dirty="0"/>
              <a:t> (D): 200-1000 </a:t>
            </a:r>
            <a:r>
              <a:rPr lang="hu-HU" dirty="0" err="1"/>
              <a:t>meters</a:t>
            </a:r>
            <a:endParaRPr lang="hu-HU" dirty="0"/>
          </a:p>
          <a:p>
            <a:r>
              <a:rPr lang="hu-HU" dirty="0" err="1"/>
              <a:t>Various</a:t>
            </a:r>
            <a:r>
              <a:rPr lang="hu-HU" dirty="0"/>
              <a:t> </a:t>
            </a:r>
            <a:r>
              <a:rPr lang="hu-HU" dirty="0" err="1"/>
              <a:t>numbers</a:t>
            </a:r>
            <a:r>
              <a:rPr lang="hu-HU" dirty="0"/>
              <a:t> of </a:t>
            </a:r>
            <a:r>
              <a:rPr lang="hu-HU" dirty="0" err="1"/>
              <a:t>bins</a:t>
            </a:r>
            <a:r>
              <a:rPr lang="hu-HU" dirty="0"/>
              <a:t> (N): 20-80 </a:t>
            </a:r>
            <a:endParaRPr lang="en-US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3F79389-BCE2-8EFA-3402-A0EFB74D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Evaluation</a:t>
            </a:r>
            <a:br>
              <a:rPr lang="hu-HU" dirty="0"/>
            </a:br>
            <a:r>
              <a:rPr lang="hu-HU" b="1" dirty="0" err="1"/>
              <a:t>Approximation</a:t>
            </a:r>
            <a:r>
              <a:rPr lang="hu-HU" b="1" dirty="0"/>
              <a:t> </a:t>
            </a:r>
            <a:r>
              <a:rPr lang="hu-HU" b="1" dirty="0" err="1"/>
              <a:t>Error</a:t>
            </a:r>
            <a:r>
              <a:rPr lang="hu-HU" b="1" dirty="0"/>
              <a:t> in </a:t>
            </a:r>
            <a:r>
              <a:rPr lang="hu-HU" b="1" dirty="0" err="1"/>
              <a:t>static</a:t>
            </a:r>
            <a:r>
              <a:rPr lang="hu-HU" b="1" dirty="0"/>
              <a:t> </a:t>
            </a:r>
            <a:r>
              <a:rPr lang="hu-HU" b="1" dirty="0" err="1"/>
              <a:t>scenarios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E3CB6A8-5554-5694-D5D5-D3FA302E0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8839"/>
            <a:ext cx="12192000" cy="32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1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FA49874-4AEA-55C0-1EEE-09F19E06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UE </a:t>
            </a:r>
            <a:r>
              <a:rPr lang="hu-HU" dirty="0" err="1"/>
              <a:t>moving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a constant </a:t>
            </a:r>
            <a:r>
              <a:rPr lang="hu-HU" dirty="0" err="1"/>
              <a:t>speed</a:t>
            </a:r>
            <a:endParaRPr lang="hu-HU" dirty="0"/>
          </a:p>
          <a:p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cycle</a:t>
            </a:r>
            <a:endParaRPr lang="hu-HU" dirty="0"/>
          </a:p>
          <a:p>
            <a:pPr lvl="1"/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sending</a:t>
            </a:r>
            <a:r>
              <a:rPr lang="hu-HU" dirty="0"/>
              <a:t> a </a:t>
            </a:r>
            <a:r>
              <a:rPr lang="hu-HU" dirty="0" err="1"/>
              <a:t>location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reconfiguration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beam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BS</a:t>
            </a:r>
            <a:endParaRPr lang="en-US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3F79389-BCE2-8EFA-3402-A0EFB74D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Evaluation</a:t>
            </a:r>
            <a:br>
              <a:rPr lang="hu-HU" dirty="0"/>
            </a:br>
            <a:r>
              <a:rPr lang="hu-HU" b="1" dirty="0" err="1"/>
              <a:t>Moving</a:t>
            </a:r>
            <a:r>
              <a:rPr lang="hu-HU" b="1" dirty="0"/>
              <a:t> UE and </a:t>
            </a:r>
            <a:r>
              <a:rPr lang="hu-HU" b="1" dirty="0" err="1"/>
              <a:t>control</a:t>
            </a:r>
            <a:r>
              <a:rPr lang="hu-HU" b="1" dirty="0"/>
              <a:t> </a:t>
            </a:r>
            <a:r>
              <a:rPr lang="hu-HU" b="1" dirty="0" err="1"/>
              <a:t>latency</a:t>
            </a:r>
            <a:endParaRPr lang="en-US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FA380B12-089E-75E8-C15C-54CFD0B885BC}"/>
              </a:ext>
            </a:extLst>
          </p:cNvPr>
          <p:cNvSpPr/>
          <p:nvPr/>
        </p:nvSpPr>
        <p:spPr>
          <a:xfrm>
            <a:off x="2298357" y="4028303"/>
            <a:ext cx="420129" cy="43248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Ábra 6" descr="Mobiltorony egyszínű kitöltéssel">
            <a:extLst>
              <a:ext uri="{FF2B5EF4-FFF2-40B4-BE49-F238E27FC236}">
                <a16:creationId xmlns:a16="http://schemas.microsoft.com/office/drawing/2014/main" id="{86DA04A4-0E76-A30D-92BB-20FF7520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534" y="5064855"/>
            <a:ext cx="914400" cy="914400"/>
          </a:xfrm>
          <a:prstGeom prst="rect">
            <a:avLst/>
          </a:prstGeom>
        </p:spPr>
      </p:pic>
      <p:sp>
        <p:nvSpPr>
          <p:cNvPr id="8" name="Ellipszis 7">
            <a:extLst>
              <a:ext uri="{FF2B5EF4-FFF2-40B4-BE49-F238E27FC236}">
                <a16:creationId xmlns:a16="http://schemas.microsoft.com/office/drawing/2014/main" id="{BC4E5DAC-BB88-4DDD-8D1D-607D562A5162}"/>
              </a:ext>
            </a:extLst>
          </p:cNvPr>
          <p:cNvSpPr/>
          <p:nvPr/>
        </p:nvSpPr>
        <p:spPr>
          <a:xfrm>
            <a:off x="2298357" y="4028303"/>
            <a:ext cx="420129" cy="4324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370CB2AA-CFB6-B833-AF9D-59EA7B7D0894}"/>
              </a:ext>
            </a:extLst>
          </p:cNvPr>
          <p:cNvSpPr/>
          <p:nvPr/>
        </p:nvSpPr>
        <p:spPr>
          <a:xfrm>
            <a:off x="7220224" y="6436455"/>
            <a:ext cx="1347126" cy="432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P4 </a:t>
            </a:r>
            <a:r>
              <a:rPr lang="hu-HU" dirty="0" err="1"/>
              <a:t>switch</a:t>
            </a:r>
            <a:endParaRPr lang="en-US" dirty="0"/>
          </a:p>
        </p:txBody>
      </p:sp>
      <p:sp>
        <p:nvSpPr>
          <p:cNvPr id="11" name="Ív 10">
            <a:extLst>
              <a:ext uri="{FF2B5EF4-FFF2-40B4-BE49-F238E27FC236}">
                <a16:creationId xmlns:a16="http://schemas.microsoft.com/office/drawing/2014/main" id="{136B3895-54FA-F49B-8A47-99840822C9E1}"/>
              </a:ext>
            </a:extLst>
          </p:cNvPr>
          <p:cNvSpPr/>
          <p:nvPr/>
        </p:nvSpPr>
        <p:spPr>
          <a:xfrm>
            <a:off x="2508421" y="3717969"/>
            <a:ext cx="6030098" cy="914400"/>
          </a:xfrm>
          <a:prstGeom prst="arc">
            <a:avLst>
              <a:gd name="adj1" fmla="val 10736718"/>
              <a:gd name="adj2" fmla="val 21557328"/>
            </a:avLst>
          </a:prstGeom>
          <a:ln w="57150">
            <a:solidFill>
              <a:schemeClr val="bg2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64AF1BC-EE9D-3061-959D-E210D0829462}"/>
              </a:ext>
            </a:extLst>
          </p:cNvPr>
          <p:cNvSpPr/>
          <p:nvPr/>
        </p:nvSpPr>
        <p:spPr>
          <a:xfrm>
            <a:off x="2298357" y="4460789"/>
            <a:ext cx="741405" cy="604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Loc</a:t>
            </a:r>
            <a:r>
              <a:rPr lang="hu-HU" dirty="0"/>
              <a:t> </a:t>
            </a:r>
            <a:r>
              <a:rPr lang="hu-HU" dirty="0" err="1"/>
              <a:t>msg</a:t>
            </a:r>
            <a:endParaRPr lang="en-US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E4A2E2B8-3CF7-78B8-F637-6439939068D3}"/>
              </a:ext>
            </a:extLst>
          </p:cNvPr>
          <p:cNvSpPr/>
          <p:nvPr/>
        </p:nvSpPr>
        <p:spPr>
          <a:xfrm>
            <a:off x="7994821" y="6868941"/>
            <a:ext cx="1145059" cy="604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msg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255 L 0.1332 -0.05162 C 0.16094 -0.06412 0.2026 -0.07037 0.24635 -0.07037 C 0.29609 -0.07037 0.33594 -0.06412 0.36367 -0.05162 L 0.497 0.00255 " pathEditMode="relative" rAng="0" ptsTypes="AAAAA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44" y="-36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463 L 0.00208 0.00463 C 0.0138 0.00602 0.03346 0.00718 0.04661 0.01181 C 0.05742 0.01551 0.06823 0.02014 0.07904 0.02431 C 0.08685 0.02732 0.09453 0.03102 0.10234 0.03334 C 0.13503 0.04306 0.10885 0.03473 0.12969 0.04237 C 0.13815 0.04537 0.15729 0.05139 0.16615 0.05672 C 0.18997 0.07084 0.18346 0.06852 0.19961 0.08195 C 0.20195 0.08403 0.20443 0.08542 0.20677 0.0875 C 0.21862 0.09723 0.22096 0.10325 0.23815 0.10533 L 0.2655 0.10903 C 0.26888 0.1095 0.27227 0.10996 0.27565 0.11088 C 0.3125 0.12014 0.27396 0.1132 0.31823 0.11991 C 0.33776 0.12848 0.31185 0.11783 0.34766 0.12709 C 0.35677 0.1294 0.36589 0.13287 0.375 0.13612 C 0.38281 0.13889 0.39831 0.14514 0.39831 0.14514 C 0.4013 0.14815 0.4043 0.15162 0.40742 0.15417 C 0.4224 0.16575 0.41927 0.15926 0.42669 0.16852 C 0.42839 0.17061 0.43255 0.17593 0.43372 0.1794 C 0.43542 0.1838 0.43776 0.19375 0.43776 0.19375 C 0.43854 0.19977 0.43932 0.20579 0.43984 0.21181 C 0.44023 0.21528 0.44023 0.21922 0.44089 0.22246 C 0.44258 0.23125 0.44661 0.23866 0.44701 0.24769 C 0.4487 0.30047 0.44701 0.35348 0.44701 0.40649 L 0.44701 0.40649 L 0.44596 0.41551 " pathEditMode="relative" ptsTypes="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164 -0.01134 L -0.0164 -0.01134 C -0.01809 -0.03449 -0.01783 -0.04606 -0.02356 -0.06736 C -0.02539 -0.07384 -0.02812 -0.07963 -0.03072 -0.08541 C -0.05052 -0.12986 -0.03997 -0.10741 -0.05494 -0.13217 C -0.05716 -0.13565 -0.05885 -0.14004 -0.06106 -0.14305 C -0.06393 -0.14699 -0.07174 -0.1537 -0.07526 -0.15579 C -0.08203 -0.15972 -0.08854 -0.16481 -0.09557 -0.16643 C -0.09843 -0.16713 -0.11692 -0.17153 -0.12096 -0.17361 C -0.12747 -0.17708 -0.13372 -0.18217 -0.14023 -0.18634 C -0.14283 -0.18819 -0.14544 -0.19051 -0.1483 -0.19166 C -0.15507 -0.19467 -0.16224 -0.1956 -0.16862 -0.20069 C -0.18658 -0.21528 -0.17682 -0.20787 -0.20208 -0.22592 C -0.20846 -0.23055 -0.20559 -0.22893 -0.21224 -0.23148 C -0.21822 -0.23796 -0.21627 -0.23657 -0.2233 -0.24051 C -0.22461 -0.2412 -0.22734 -0.24213 -0.22734 -0.24213 L -0.23138 -0.26018 L -0.22643 -0.27454 " pathEditMode="relative" ptsTypes="AAAAAAAAAAAAAAAAAA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FA49874-4AEA-55C0-1EEE-09F19E06A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UE </a:t>
            </a:r>
            <a:r>
              <a:rPr lang="hu-HU" dirty="0" err="1"/>
              <a:t>moving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a constant </a:t>
            </a:r>
            <a:r>
              <a:rPr lang="hu-HU" dirty="0" err="1"/>
              <a:t>speed</a:t>
            </a:r>
            <a:endParaRPr lang="hu-HU" dirty="0"/>
          </a:p>
          <a:p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cycle</a:t>
            </a:r>
            <a:endParaRPr lang="hu-HU" dirty="0"/>
          </a:p>
          <a:p>
            <a:pPr lvl="1"/>
            <a:r>
              <a:rPr lang="hu-HU" dirty="0" err="1"/>
              <a:t>time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sending</a:t>
            </a:r>
            <a:r>
              <a:rPr lang="hu-HU" dirty="0"/>
              <a:t> a </a:t>
            </a:r>
            <a:r>
              <a:rPr lang="hu-HU" dirty="0" err="1"/>
              <a:t>location</a:t>
            </a:r>
            <a:r>
              <a:rPr lang="hu-HU" dirty="0"/>
              <a:t> </a:t>
            </a:r>
            <a:r>
              <a:rPr lang="hu-HU" dirty="0" err="1"/>
              <a:t>message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reconfiguration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beam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BS</a:t>
            </a:r>
            <a:endParaRPr lang="en-US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3F79389-BCE2-8EFA-3402-A0EFB74D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Evaluation</a:t>
            </a:r>
            <a:br>
              <a:rPr lang="hu-HU" dirty="0"/>
            </a:br>
            <a:r>
              <a:rPr lang="hu-HU" b="1" dirty="0" err="1"/>
              <a:t>Moving</a:t>
            </a:r>
            <a:r>
              <a:rPr lang="hu-HU" b="1" dirty="0"/>
              <a:t> UE and </a:t>
            </a:r>
            <a:r>
              <a:rPr lang="hu-HU" b="1" dirty="0" err="1"/>
              <a:t>control</a:t>
            </a:r>
            <a:r>
              <a:rPr lang="hu-HU" b="1" dirty="0"/>
              <a:t> </a:t>
            </a:r>
            <a:r>
              <a:rPr lang="hu-HU" b="1" dirty="0" err="1"/>
              <a:t>latency</a:t>
            </a:r>
            <a:endParaRPr lang="en-US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FA380B12-089E-75E8-C15C-54CFD0B885BC}"/>
              </a:ext>
            </a:extLst>
          </p:cNvPr>
          <p:cNvSpPr/>
          <p:nvPr/>
        </p:nvSpPr>
        <p:spPr>
          <a:xfrm>
            <a:off x="2298357" y="4028303"/>
            <a:ext cx="420129" cy="43248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Ábra 6" descr="Mobiltorony egyszínű kitöltéssel">
            <a:extLst>
              <a:ext uri="{FF2B5EF4-FFF2-40B4-BE49-F238E27FC236}">
                <a16:creationId xmlns:a16="http://schemas.microsoft.com/office/drawing/2014/main" id="{86DA04A4-0E76-A30D-92BB-20FF75202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534" y="5064855"/>
            <a:ext cx="914400" cy="914400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370CB2AA-CFB6-B833-AF9D-59EA7B7D0894}"/>
              </a:ext>
            </a:extLst>
          </p:cNvPr>
          <p:cNvSpPr/>
          <p:nvPr/>
        </p:nvSpPr>
        <p:spPr>
          <a:xfrm>
            <a:off x="7220224" y="6436455"/>
            <a:ext cx="1347126" cy="432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P4 </a:t>
            </a:r>
            <a:r>
              <a:rPr lang="hu-HU" dirty="0" err="1"/>
              <a:t>switch</a:t>
            </a:r>
            <a:endParaRPr lang="en-US" dirty="0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3A28EBF1-22F1-16AE-7C9E-57A54A8AFA02}"/>
              </a:ext>
            </a:extLst>
          </p:cNvPr>
          <p:cNvSpPr/>
          <p:nvPr/>
        </p:nvSpPr>
        <p:spPr>
          <a:xfrm>
            <a:off x="8357287" y="4028303"/>
            <a:ext cx="420129" cy="4324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Ív 10">
            <a:extLst>
              <a:ext uri="{FF2B5EF4-FFF2-40B4-BE49-F238E27FC236}">
                <a16:creationId xmlns:a16="http://schemas.microsoft.com/office/drawing/2014/main" id="{136B3895-54FA-F49B-8A47-99840822C9E1}"/>
              </a:ext>
            </a:extLst>
          </p:cNvPr>
          <p:cNvSpPr/>
          <p:nvPr/>
        </p:nvSpPr>
        <p:spPr>
          <a:xfrm>
            <a:off x="2508421" y="3717969"/>
            <a:ext cx="6030098" cy="914400"/>
          </a:xfrm>
          <a:prstGeom prst="arc">
            <a:avLst>
              <a:gd name="adj1" fmla="val 10736718"/>
              <a:gd name="adj2" fmla="val 21557328"/>
            </a:avLst>
          </a:prstGeom>
          <a:ln w="57150">
            <a:solidFill>
              <a:schemeClr val="bg2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94A1DC6-BC62-6CA6-DF36-3AB3C1405C72}"/>
              </a:ext>
            </a:extLst>
          </p:cNvPr>
          <p:cNvCxnSpPr/>
          <p:nvPr/>
        </p:nvCxnSpPr>
        <p:spPr>
          <a:xfrm flipH="1" flipV="1">
            <a:off x="2508421" y="4263081"/>
            <a:ext cx="3311611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C9F3C059-D7EC-2375-24B2-2ABA42A5F52E}"/>
              </a:ext>
            </a:extLst>
          </p:cNvPr>
          <p:cNvCxnSpPr/>
          <p:nvPr/>
        </p:nvCxnSpPr>
        <p:spPr>
          <a:xfrm flipV="1">
            <a:off x="5820032" y="4263081"/>
            <a:ext cx="2718487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v 15">
            <a:extLst>
              <a:ext uri="{FF2B5EF4-FFF2-40B4-BE49-F238E27FC236}">
                <a16:creationId xmlns:a16="http://schemas.microsoft.com/office/drawing/2014/main" id="{A747C6F5-70A6-E8EF-55D1-80BCDF5BD638}"/>
              </a:ext>
            </a:extLst>
          </p:cNvPr>
          <p:cNvSpPr/>
          <p:nvPr/>
        </p:nvSpPr>
        <p:spPr>
          <a:xfrm rot="18757845">
            <a:off x="4427837" y="4696166"/>
            <a:ext cx="2771792" cy="296159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elirat: íves vonal kiemelősávval 17">
            <a:extLst>
              <a:ext uri="{FF2B5EF4-FFF2-40B4-BE49-F238E27FC236}">
                <a16:creationId xmlns:a16="http://schemas.microsoft.com/office/drawing/2014/main" id="{E448CB41-6B55-2E11-BB12-989F4CBE9F26}"/>
              </a:ext>
            </a:extLst>
          </p:cNvPr>
          <p:cNvSpPr/>
          <p:nvPr/>
        </p:nvSpPr>
        <p:spPr>
          <a:xfrm>
            <a:off x="8567350" y="5214551"/>
            <a:ext cx="2718487" cy="76470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1314"/>
              <a:gd name="adj6" fmla="val -9212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solidFill>
                  <a:schemeClr val="bg2">
                    <a:lumMod val="25000"/>
                  </a:schemeClr>
                </a:solidFill>
              </a:rPr>
              <a:t>Additional</a:t>
            </a:r>
            <a:r>
              <a:rPr lang="hu-H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400" b="1" dirty="0" err="1">
                <a:solidFill>
                  <a:schemeClr val="bg2">
                    <a:lumMod val="25000"/>
                  </a:schemeClr>
                </a:solidFill>
              </a:rPr>
              <a:t>error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00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FA49874-4AEA-55C0-1EEE-09F19E06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0" y="1526959"/>
            <a:ext cx="8419392" cy="1352165"/>
          </a:xfrm>
        </p:spPr>
        <p:txBody>
          <a:bodyPr numCol="2">
            <a:normAutofit fontScale="92500" lnSpcReduction="10000"/>
          </a:bodyPr>
          <a:lstStyle/>
          <a:p>
            <a:r>
              <a:rPr lang="hu-HU" dirty="0" err="1"/>
              <a:t>UE’s</a:t>
            </a:r>
            <a:r>
              <a:rPr lang="hu-HU" dirty="0"/>
              <a:t> </a:t>
            </a:r>
            <a:r>
              <a:rPr lang="hu-HU" dirty="0" err="1"/>
              <a:t>speed</a:t>
            </a:r>
            <a:r>
              <a:rPr lang="hu-HU" dirty="0"/>
              <a:t>: 5-200 </a:t>
            </a:r>
            <a:r>
              <a:rPr lang="hu-HU" dirty="0" err="1"/>
              <a:t>kmph</a:t>
            </a:r>
            <a:endParaRPr lang="hu-HU" dirty="0"/>
          </a:p>
          <a:p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cycle</a:t>
            </a:r>
            <a:r>
              <a:rPr lang="hu-HU" dirty="0"/>
              <a:t>: 5-100ms</a:t>
            </a:r>
          </a:p>
          <a:p>
            <a:r>
              <a:rPr lang="hu-HU" dirty="0" err="1"/>
              <a:t>Simulation</a:t>
            </a:r>
            <a:endParaRPr lang="hu-HU" dirty="0"/>
          </a:p>
          <a:p>
            <a:r>
              <a:rPr lang="hu-HU" u="sng" dirty="0" err="1"/>
              <a:t>Number</a:t>
            </a:r>
            <a:r>
              <a:rPr lang="hu-HU" u="sng" dirty="0"/>
              <a:t> of </a:t>
            </a:r>
            <a:r>
              <a:rPr lang="hu-HU" u="sng" dirty="0" err="1"/>
              <a:t>bins</a:t>
            </a:r>
            <a:r>
              <a:rPr lang="hu-HU" u="sng" dirty="0"/>
              <a:t> (N): 20 </a:t>
            </a:r>
            <a:endParaRPr lang="hu-HU" dirty="0"/>
          </a:p>
          <a:p>
            <a:r>
              <a:rPr lang="hu-HU" dirty="0" err="1"/>
              <a:t>Diameter</a:t>
            </a:r>
            <a:r>
              <a:rPr lang="hu-HU" dirty="0"/>
              <a:t> fixed: 800m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3F79389-BCE2-8EFA-3402-A0EFB74D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Evaluation</a:t>
            </a:r>
            <a:br>
              <a:rPr lang="hu-HU" dirty="0"/>
            </a:br>
            <a:r>
              <a:rPr lang="hu-HU" b="1" dirty="0" err="1"/>
              <a:t>Moving</a:t>
            </a:r>
            <a:r>
              <a:rPr lang="hu-HU" b="1" dirty="0"/>
              <a:t> UE and </a:t>
            </a:r>
            <a:r>
              <a:rPr lang="hu-HU" b="1" dirty="0" err="1"/>
              <a:t>control</a:t>
            </a:r>
            <a:r>
              <a:rPr lang="hu-HU" b="1" dirty="0"/>
              <a:t> </a:t>
            </a:r>
            <a:r>
              <a:rPr lang="hu-HU" b="1" dirty="0" err="1"/>
              <a:t>latency</a:t>
            </a:r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E9E976A-1A1B-3F21-4A31-A77E1F2F0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6976"/>
            <a:ext cx="12192000" cy="327102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E61D243-8641-69A8-4CC6-4049F3848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282" y="1177342"/>
            <a:ext cx="3596718" cy="18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FA49874-4AEA-55C0-1EEE-09F19E06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8357609" cy="1352165"/>
          </a:xfrm>
        </p:spPr>
        <p:txBody>
          <a:bodyPr numCol="2">
            <a:normAutofit fontScale="92500" lnSpcReduction="10000"/>
          </a:bodyPr>
          <a:lstStyle/>
          <a:p>
            <a:r>
              <a:rPr lang="hu-HU" dirty="0" err="1"/>
              <a:t>UE’s</a:t>
            </a:r>
            <a:r>
              <a:rPr lang="hu-HU" dirty="0"/>
              <a:t> </a:t>
            </a:r>
            <a:r>
              <a:rPr lang="hu-HU" dirty="0" err="1"/>
              <a:t>speed</a:t>
            </a:r>
            <a:r>
              <a:rPr lang="hu-HU" dirty="0"/>
              <a:t>: 5-200 </a:t>
            </a:r>
            <a:r>
              <a:rPr lang="hu-HU" dirty="0" err="1"/>
              <a:t>kmph</a:t>
            </a:r>
            <a:endParaRPr lang="hu-HU" dirty="0"/>
          </a:p>
          <a:p>
            <a:r>
              <a:rPr lang="hu-HU" dirty="0" err="1"/>
              <a:t>Control</a:t>
            </a:r>
            <a:r>
              <a:rPr lang="hu-HU" dirty="0"/>
              <a:t> </a:t>
            </a:r>
            <a:r>
              <a:rPr lang="hu-HU" dirty="0" err="1"/>
              <a:t>cycle</a:t>
            </a:r>
            <a:r>
              <a:rPr lang="hu-HU" dirty="0"/>
              <a:t>: 5-100ms</a:t>
            </a:r>
          </a:p>
          <a:p>
            <a:r>
              <a:rPr lang="hu-HU" dirty="0" err="1"/>
              <a:t>Simulation</a:t>
            </a:r>
            <a:endParaRPr lang="hu-HU" dirty="0"/>
          </a:p>
          <a:p>
            <a:r>
              <a:rPr lang="hu-HU" u="sng" dirty="0" err="1"/>
              <a:t>Number</a:t>
            </a:r>
            <a:r>
              <a:rPr lang="hu-HU" u="sng" dirty="0"/>
              <a:t> of </a:t>
            </a:r>
            <a:r>
              <a:rPr lang="hu-HU" u="sng" dirty="0" err="1"/>
              <a:t>bins</a:t>
            </a:r>
            <a:r>
              <a:rPr lang="hu-HU" u="sng" dirty="0"/>
              <a:t> (N): 80</a:t>
            </a:r>
            <a:endParaRPr lang="hu-HU" dirty="0"/>
          </a:p>
          <a:p>
            <a:r>
              <a:rPr lang="hu-HU" dirty="0" err="1"/>
              <a:t>Diameter</a:t>
            </a:r>
            <a:r>
              <a:rPr lang="hu-HU" dirty="0"/>
              <a:t> fixed: 800m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3F79389-BCE2-8EFA-3402-A0EFB74D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Evaluation</a:t>
            </a:r>
            <a:br>
              <a:rPr lang="hu-HU" dirty="0"/>
            </a:br>
            <a:r>
              <a:rPr lang="hu-HU" b="1" dirty="0" err="1"/>
              <a:t>Moving</a:t>
            </a:r>
            <a:r>
              <a:rPr lang="hu-HU" b="1" dirty="0"/>
              <a:t> UE and </a:t>
            </a:r>
            <a:r>
              <a:rPr lang="hu-HU" b="1" dirty="0" err="1"/>
              <a:t>control</a:t>
            </a:r>
            <a:r>
              <a:rPr lang="hu-HU" b="1" dirty="0"/>
              <a:t> </a:t>
            </a:r>
            <a:r>
              <a:rPr lang="hu-HU" b="1" dirty="0" err="1"/>
              <a:t>latency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A88D9E1-9485-09F9-CBAC-189AB744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4608"/>
            <a:ext cx="12192000" cy="329286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DCC7C94-9E80-AC47-F585-2278ABAE5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282" y="1177342"/>
            <a:ext cx="3596718" cy="18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28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9420327-C5C2-E50D-AEAB-6C2451375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Predictable</a:t>
            </a:r>
            <a:r>
              <a:rPr lang="hu-HU" dirty="0"/>
              <a:t> TCAM </a:t>
            </a:r>
            <a:r>
              <a:rPr lang="hu-HU" dirty="0" err="1"/>
              <a:t>size</a:t>
            </a:r>
            <a:endParaRPr lang="hu-HU" dirty="0"/>
          </a:p>
          <a:p>
            <a:pPr lvl="1"/>
            <a:r>
              <a:rPr lang="hu-HU" dirty="0"/>
              <a:t>And </a:t>
            </a:r>
            <a:r>
              <a:rPr lang="hu-HU" dirty="0" err="1"/>
              <a:t>stage</a:t>
            </a:r>
            <a:r>
              <a:rPr lang="hu-HU" dirty="0"/>
              <a:t> </a:t>
            </a:r>
            <a:r>
              <a:rPr lang="hu-HU" dirty="0" err="1"/>
              <a:t>number</a:t>
            </a:r>
            <a:endParaRPr lang="hu-HU" dirty="0"/>
          </a:p>
          <a:p>
            <a:pPr lvl="1"/>
            <a:endParaRPr lang="hu-HU" dirty="0"/>
          </a:p>
          <a:p>
            <a:r>
              <a:rPr lang="hu-HU" dirty="0"/>
              <a:t>Low SRAM </a:t>
            </a:r>
            <a:r>
              <a:rPr lang="hu-HU" dirty="0" err="1"/>
              <a:t>usage</a:t>
            </a:r>
            <a:endParaRPr lang="hu-HU" dirty="0"/>
          </a:p>
          <a:p>
            <a:endParaRPr lang="en-US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C70A99A-836F-8ADC-3E40-6813CB6F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Evaluation</a:t>
            </a:r>
            <a:br>
              <a:rPr lang="hu-HU" dirty="0"/>
            </a:br>
            <a:r>
              <a:rPr lang="hu-HU" b="1" dirty="0"/>
              <a:t>Cost of </a:t>
            </a:r>
            <a:r>
              <a:rPr lang="hu-HU" b="1" dirty="0" err="1"/>
              <a:t>accuracy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2F28669-7D90-C9E9-2004-EC392C06E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783" y="2294753"/>
            <a:ext cx="6995597" cy="35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DD4EC18-6288-9B29-E948-92B9C1BED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In-network solutions results in low latency replies</a:t>
            </a:r>
          </a:p>
          <a:p>
            <a:r>
              <a:rPr lang="en-US" dirty="0"/>
              <a:t>Angle computation is complex but can be approximated</a:t>
            </a:r>
          </a:p>
          <a:p>
            <a:pPr lvl="1"/>
            <a:r>
              <a:rPr lang="en-US" dirty="0"/>
              <a:t>Bound on the accuracy</a:t>
            </a:r>
          </a:p>
          <a:p>
            <a:r>
              <a:rPr lang="en-US" dirty="0"/>
              <a:t>Requires moderate per-stage resources</a:t>
            </a:r>
          </a:p>
          <a:p>
            <a:pPr lvl="1"/>
            <a:r>
              <a:rPr lang="en-US" dirty="0"/>
              <a:t>Possibility to co-locate with other pipelines like 5G-UPF</a:t>
            </a:r>
          </a:p>
          <a:p>
            <a:endParaRPr lang="en-US" dirty="0"/>
          </a:p>
          <a:p>
            <a:r>
              <a:rPr lang="en-US" i="1" dirty="0"/>
              <a:t>Integration with a realistic radio propagation simulator</a:t>
            </a:r>
          </a:p>
          <a:p>
            <a:pPr lvl="1"/>
            <a:r>
              <a:rPr lang="en-US" i="1" dirty="0"/>
              <a:t>to quantify the effect of our method on channel quality</a:t>
            </a:r>
          </a:p>
          <a:p>
            <a:r>
              <a:rPr lang="en-US" i="1" dirty="0"/>
              <a:t>Efficient customization of angle prediction table</a:t>
            </a:r>
          </a:p>
          <a:p>
            <a:pPr lvl="1"/>
            <a:r>
              <a:rPr lang="en-US" i="1" dirty="0"/>
              <a:t>E.g., considering BS profiles</a:t>
            </a:r>
          </a:p>
          <a:p>
            <a:endParaRPr lang="en-US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73FC911-9D0B-8B87-CB8B-43C9EE16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Conclusion</a:t>
            </a:r>
            <a:r>
              <a:rPr lang="hu-HU" dirty="0"/>
              <a:t> &amp; </a:t>
            </a:r>
            <a:r>
              <a:rPr lang="hu-HU" i="1" dirty="0" err="1"/>
              <a:t>Future</a:t>
            </a:r>
            <a:r>
              <a:rPr lang="hu-HU" i="1" dirty="0"/>
              <a:t> </a:t>
            </a:r>
            <a:r>
              <a:rPr lang="hu-HU" i="1" dirty="0" err="1"/>
              <a:t>plans</a:t>
            </a:r>
            <a:endParaRPr lang="en-US" i="1" dirty="0"/>
          </a:p>
        </p:txBody>
      </p:sp>
      <p:pic>
        <p:nvPicPr>
          <p:cNvPr id="1026" name="Picture 2" descr="Jada Hollywood Rides Back to the Future 2 - DeLorean Time Machine | Bűbáj  Webjátékbolt - Mert játszani jó!">
            <a:extLst>
              <a:ext uri="{FF2B5EF4-FFF2-40B4-BE49-F238E27FC236}">
                <a16:creationId xmlns:a16="http://schemas.microsoft.com/office/drawing/2014/main" id="{D2E3AEBA-B5E0-E7FF-F476-9E676604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2" y="3803953"/>
            <a:ext cx="3361038" cy="33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87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01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1955AB6-2E8A-D316-37A2-7A95FDF06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7996759" cy="4650004"/>
          </a:xfrm>
        </p:spPr>
        <p:txBody>
          <a:bodyPr/>
          <a:lstStyle/>
          <a:p>
            <a:r>
              <a:rPr lang="en-US" dirty="0" err="1"/>
              <a:t>mmWave</a:t>
            </a:r>
            <a:r>
              <a:rPr lang="en-US" dirty="0"/>
              <a:t> transmission in 5G</a:t>
            </a:r>
          </a:p>
          <a:p>
            <a:pPr lvl="1"/>
            <a:r>
              <a:rPr lang="en-US" dirty="0"/>
              <a:t>High propagation loss, signal blockage</a:t>
            </a:r>
          </a:p>
          <a:p>
            <a:pPr lvl="1"/>
            <a:r>
              <a:rPr lang="en-US" dirty="0"/>
              <a:t>Reduced distance</a:t>
            </a:r>
          </a:p>
          <a:p>
            <a:r>
              <a:rPr lang="en-US" dirty="0"/>
              <a:t>Beamforming</a:t>
            </a:r>
          </a:p>
          <a:p>
            <a:pPr lvl="1"/>
            <a:r>
              <a:rPr lang="en-US" dirty="0"/>
              <a:t>Extended communication range</a:t>
            </a:r>
          </a:p>
          <a:p>
            <a:pPr lvl="1"/>
            <a:r>
              <a:rPr lang="en-US" dirty="0"/>
              <a:t>Enhanced signal quality</a:t>
            </a:r>
          </a:p>
          <a:p>
            <a:pPr lvl="1"/>
            <a:r>
              <a:rPr lang="en-US" dirty="0"/>
              <a:t>Many advantages…</a:t>
            </a:r>
          </a:p>
          <a:p>
            <a:r>
              <a:rPr lang="en-US" dirty="0"/>
              <a:t>Beamforming direction is challenging</a:t>
            </a:r>
          </a:p>
          <a:p>
            <a:pPr lvl="1"/>
            <a:r>
              <a:rPr lang="en-US" dirty="0"/>
              <a:t>BS needs to determine the DOA of its users</a:t>
            </a:r>
          </a:p>
          <a:p>
            <a:pPr lvl="1"/>
            <a:r>
              <a:rPr lang="en-US" dirty="0"/>
              <a:t>Scanning-like approaches has high energy consumption</a:t>
            </a:r>
          </a:p>
          <a:p>
            <a:pPr lvl="1"/>
            <a:r>
              <a:rPr lang="en-US" dirty="0"/>
              <a:t>Other techniques has high computational complexities</a:t>
            </a:r>
          </a:p>
          <a:p>
            <a:pPr lvl="1"/>
            <a:endParaRPr lang="en-US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3216E01-A740-D123-6640-4F483B70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Beamforming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26C0C14-01BC-FBB0-21BE-543A74CA8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170" y="1377388"/>
            <a:ext cx="5379392" cy="37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19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5D4B792-33B5-724F-E621-AC7E6DB6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 </a:t>
            </a:r>
            <a:r>
              <a:rPr lang="hu-HU" dirty="0" err="1"/>
              <a:t>User-Assisted</a:t>
            </a:r>
            <a:r>
              <a:rPr lang="hu-HU" dirty="0"/>
              <a:t> </a:t>
            </a:r>
            <a:r>
              <a:rPr lang="hu-HU" dirty="0" err="1"/>
              <a:t>Approach</a:t>
            </a:r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3C75B15-CF1E-A4DC-0BC4-BD04AF841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98" y="1898248"/>
            <a:ext cx="5485246" cy="4190445"/>
          </a:xfrm>
          <a:prstGeom prst="rect">
            <a:avLst/>
          </a:prstGeom>
        </p:spPr>
      </p:pic>
      <p:sp>
        <p:nvSpPr>
          <p:cNvPr id="2" name="Tartalom helye 1">
            <a:extLst>
              <a:ext uri="{FF2B5EF4-FFF2-40B4-BE49-F238E27FC236}">
                <a16:creationId xmlns:a16="http://schemas.microsoft.com/office/drawing/2014/main" id="{4DC84549-0C92-9C51-6951-53F4F0A14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7418026" cy="465000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UE reports it’s location</a:t>
            </a:r>
          </a:p>
          <a:p>
            <a:pPr lvl="1"/>
            <a:r>
              <a:rPr lang="en-US" dirty="0"/>
              <a:t>based on GPS or other sources</a:t>
            </a:r>
          </a:p>
          <a:p>
            <a:r>
              <a:rPr lang="en-US" dirty="0"/>
              <a:t>Processing inside the AAN</a:t>
            </a:r>
          </a:p>
          <a:p>
            <a:pPr lvl="1"/>
            <a:r>
              <a:rPr lang="en-US" dirty="0"/>
              <a:t>Messages handled as control packets</a:t>
            </a:r>
          </a:p>
          <a:p>
            <a:r>
              <a:rPr lang="en-US" dirty="0"/>
              <a:t>P4 switch assumption</a:t>
            </a:r>
          </a:p>
          <a:p>
            <a:pPr lvl="1"/>
            <a:r>
              <a:rPr lang="en-US" dirty="0"/>
              <a:t>Angle computation (or distance, etc.)</a:t>
            </a:r>
          </a:p>
          <a:p>
            <a:pPr lvl="1"/>
            <a:r>
              <a:rPr lang="en-US" dirty="0"/>
              <a:t>Generate configuration message to be sent to the BS</a:t>
            </a:r>
          </a:p>
          <a:p>
            <a:r>
              <a:rPr lang="en-US" dirty="0"/>
              <a:t>BS reconfigures the beam</a:t>
            </a:r>
          </a:p>
          <a:p>
            <a:pPr lvl="1"/>
            <a:r>
              <a:rPr lang="en-US" dirty="0"/>
              <a:t>According to new angle (and other)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9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2B88410-C7DD-A1A0-8A97-4ACEE07C7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UE </a:t>
            </a:r>
            <a:r>
              <a:rPr lang="hu-HU" dirty="0" err="1"/>
              <a:t>coordinates</a:t>
            </a:r>
            <a:r>
              <a:rPr lang="hu-HU" dirty="0"/>
              <a:t>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loc.x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loc.y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BS </a:t>
            </a:r>
            <a:r>
              <a:rPr lang="hu-HU" dirty="0" err="1"/>
              <a:t>coordinates</a:t>
            </a:r>
            <a:r>
              <a:rPr lang="hu-HU" dirty="0"/>
              <a:t>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bs.x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bs.y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FC4AD3A0-1198-3F2F-C4B5-2EF7BD7B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Angle</a:t>
            </a:r>
            <a:r>
              <a:rPr lang="hu-HU" dirty="0"/>
              <a:t> </a:t>
            </a:r>
            <a:r>
              <a:rPr lang="hu-HU" dirty="0" err="1"/>
              <a:t>computation</a:t>
            </a:r>
            <a:r>
              <a:rPr lang="hu-HU" dirty="0"/>
              <a:t> is </a:t>
            </a:r>
            <a:r>
              <a:rPr lang="hu-HU" dirty="0" err="1"/>
              <a:t>simple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F9E518D-ABFF-2EC2-4A22-80A958D5D63D}"/>
                  </a:ext>
                </a:extLst>
              </p:cNvPr>
              <p:cNvSpPr txBox="1"/>
              <p:nvPr/>
            </p:nvSpPr>
            <p:spPr>
              <a:xfrm>
                <a:off x="2772078" y="4080855"/>
                <a:ext cx="7632833" cy="2539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hu-HU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0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𝑙𝑜𝑐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𝑏𝑠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𝑎𝑛𝑑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𝑙𝑜𝑐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𝑏𝑠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func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hu-HU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0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noBar"/>
                                  <m:ctrlP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0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hu-HU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0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F9E518D-ABFF-2EC2-4A22-80A958D5D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78" y="4080855"/>
                <a:ext cx="7632833" cy="2539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FB57B24-2F6A-6947-AFC0-994854C15838}"/>
                  </a:ext>
                </a:extLst>
              </p:cNvPr>
              <p:cNvSpPr txBox="1"/>
              <p:nvPr/>
            </p:nvSpPr>
            <p:spPr>
              <a:xfrm>
                <a:off x="1944304" y="4510032"/>
                <a:ext cx="10876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FB57B24-2F6A-6947-AFC0-994854C15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04" y="4510032"/>
                <a:ext cx="1087655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>
            <a:extLst>
              <a:ext uri="{FF2B5EF4-FFF2-40B4-BE49-F238E27FC236}">
                <a16:creationId xmlns:a16="http://schemas.microsoft.com/office/drawing/2014/main" id="{60F804BA-3F50-8DD4-F34E-F1AB24E37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846" y="924411"/>
            <a:ext cx="3719332" cy="3033429"/>
          </a:xfrm>
          <a:prstGeom prst="rect">
            <a:avLst/>
          </a:prstGeom>
        </p:spPr>
      </p:pic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83EA2219-93D8-7E6F-5064-3F8858BC576A}"/>
              </a:ext>
            </a:extLst>
          </p:cNvPr>
          <p:cNvSpPr/>
          <p:nvPr/>
        </p:nvSpPr>
        <p:spPr>
          <a:xfrm>
            <a:off x="8325853" y="1337202"/>
            <a:ext cx="2606332" cy="3080794"/>
          </a:xfrm>
          <a:custGeom>
            <a:avLst/>
            <a:gdLst>
              <a:gd name="connsiteX0" fmla="*/ 1607419 w 2606332"/>
              <a:gd name="connsiteY0" fmla="*/ 3080794 h 3080794"/>
              <a:gd name="connsiteX1" fmla="*/ 2589195 w 2606332"/>
              <a:gd name="connsiteY1" fmla="*/ 2378150 h 3080794"/>
              <a:gd name="connsiteX2" fmla="*/ 2165684 w 2606332"/>
              <a:gd name="connsiteY2" fmla="*/ 597476 h 3080794"/>
              <a:gd name="connsiteX3" fmla="*/ 1328286 w 2606332"/>
              <a:gd name="connsiteY3" fmla="*/ 710 h 3080794"/>
              <a:gd name="connsiteX4" fmla="*/ 0 w 2606332"/>
              <a:gd name="connsiteY4" fmla="*/ 501223 h 30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332" h="3080794">
                <a:moveTo>
                  <a:pt x="1607419" y="3080794"/>
                </a:moveTo>
                <a:cubicBezTo>
                  <a:pt x="2051785" y="2936415"/>
                  <a:pt x="2496151" y="2792036"/>
                  <a:pt x="2589195" y="2378150"/>
                </a:cubicBezTo>
                <a:cubicBezTo>
                  <a:pt x="2682239" y="1964264"/>
                  <a:pt x="2375836" y="993716"/>
                  <a:pt x="2165684" y="597476"/>
                </a:cubicBezTo>
                <a:cubicBezTo>
                  <a:pt x="1955533" y="201236"/>
                  <a:pt x="1689233" y="16752"/>
                  <a:pt x="1328286" y="710"/>
                </a:cubicBezTo>
                <a:cubicBezTo>
                  <a:pt x="967339" y="-15332"/>
                  <a:pt x="483669" y="242945"/>
                  <a:pt x="0" y="501223"/>
                </a:cubicBezTo>
              </a:path>
            </a:pathLst>
          </a:custGeom>
          <a:ln w="2857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6DC78163-BD6F-C5FE-D877-5D130679B542}"/>
              </a:ext>
            </a:extLst>
          </p:cNvPr>
          <p:cNvSpPr/>
          <p:nvPr/>
        </p:nvSpPr>
        <p:spPr>
          <a:xfrm>
            <a:off x="6745496" y="795505"/>
            <a:ext cx="5023711" cy="4238508"/>
          </a:xfrm>
          <a:custGeom>
            <a:avLst/>
            <a:gdLst>
              <a:gd name="connsiteX0" fmla="*/ 3303279 w 5023711"/>
              <a:gd name="connsiteY0" fmla="*/ 4238508 h 4238508"/>
              <a:gd name="connsiteX1" fmla="*/ 4256180 w 5023711"/>
              <a:gd name="connsiteY1" fmla="*/ 3949750 h 4238508"/>
              <a:gd name="connsiteX2" fmla="*/ 4881822 w 5023711"/>
              <a:gd name="connsiteY2" fmla="*/ 3170103 h 4238508"/>
              <a:gd name="connsiteX3" fmla="*/ 4968449 w 5023711"/>
              <a:gd name="connsiteY3" fmla="*/ 1822567 h 4238508"/>
              <a:gd name="connsiteX4" fmla="*/ 4188803 w 5023711"/>
              <a:gd name="connsiteY4" fmla="*/ 417278 h 4238508"/>
              <a:gd name="connsiteX5" fmla="*/ 2552508 w 5023711"/>
              <a:gd name="connsiteY5" fmla="*/ 70769 h 4238508"/>
              <a:gd name="connsiteX6" fmla="*/ 165443 w 5023711"/>
              <a:gd name="connsiteY6" fmla="*/ 70769 h 4238508"/>
              <a:gd name="connsiteX7" fmla="*/ 396449 w 5023711"/>
              <a:gd name="connsiteY7" fmla="*/ 821539 h 423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3711" h="4238508">
                <a:moveTo>
                  <a:pt x="3303279" y="4238508"/>
                </a:moveTo>
                <a:cubicBezTo>
                  <a:pt x="3648184" y="4183162"/>
                  <a:pt x="3993090" y="4127817"/>
                  <a:pt x="4256180" y="3949750"/>
                </a:cubicBezTo>
                <a:cubicBezTo>
                  <a:pt x="4519271" y="3771682"/>
                  <a:pt x="4763111" y="3524633"/>
                  <a:pt x="4881822" y="3170103"/>
                </a:cubicBezTo>
                <a:cubicBezTo>
                  <a:pt x="5000534" y="2815572"/>
                  <a:pt x="5083952" y="2281371"/>
                  <a:pt x="4968449" y="1822567"/>
                </a:cubicBezTo>
                <a:cubicBezTo>
                  <a:pt x="4852946" y="1363763"/>
                  <a:pt x="4591460" y="709244"/>
                  <a:pt x="4188803" y="417278"/>
                </a:cubicBezTo>
                <a:cubicBezTo>
                  <a:pt x="3786146" y="125312"/>
                  <a:pt x="3223068" y="128520"/>
                  <a:pt x="2552508" y="70769"/>
                </a:cubicBezTo>
                <a:cubicBezTo>
                  <a:pt x="1881948" y="13017"/>
                  <a:pt x="524786" y="-54359"/>
                  <a:pt x="165443" y="70769"/>
                </a:cubicBezTo>
                <a:cubicBezTo>
                  <a:pt x="-193900" y="195897"/>
                  <a:pt x="101274" y="508718"/>
                  <a:pt x="396449" y="821539"/>
                </a:cubicBezTo>
              </a:path>
            </a:pathLst>
          </a:custGeom>
          <a:ln w="2857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abadkézi sokszög: alakzat 8">
            <a:extLst>
              <a:ext uri="{FF2B5EF4-FFF2-40B4-BE49-F238E27FC236}">
                <a16:creationId xmlns:a16="http://schemas.microsoft.com/office/drawing/2014/main" id="{37A608A0-CEBD-3B81-6000-BF6A430C0CDD}"/>
              </a:ext>
            </a:extLst>
          </p:cNvPr>
          <p:cNvSpPr/>
          <p:nvPr/>
        </p:nvSpPr>
        <p:spPr>
          <a:xfrm>
            <a:off x="2640766" y="2761188"/>
            <a:ext cx="4212421" cy="2754088"/>
          </a:xfrm>
          <a:custGeom>
            <a:avLst/>
            <a:gdLst>
              <a:gd name="connsiteX0" fmla="*/ 795453 w 4212421"/>
              <a:gd name="connsiteY0" fmla="*/ 2754088 h 2754088"/>
              <a:gd name="connsiteX1" fmla="*/ 112059 w 4212421"/>
              <a:gd name="connsiteY1" fmla="*/ 1945566 h 2754088"/>
              <a:gd name="connsiteX2" fmla="*/ 237188 w 4212421"/>
              <a:gd name="connsiteY2" fmla="*/ 675031 h 2754088"/>
              <a:gd name="connsiteX3" fmla="*/ 2345120 w 4212421"/>
              <a:gd name="connsiteY3" fmla="*/ 68639 h 2754088"/>
              <a:gd name="connsiteX4" fmla="*/ 4212421 w 4212421"/>
              <a:gd name="connsiteY4" fmla="*/ 39764 h 27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421" h="2754088">
                <a:moveTo>
                  <a:pt x="795453" y="2754088"/>
                </a:moveTo>
                <a:cubicBezTo>
                  <a:pt x="500278" y="2523081"/>
                  <a:pt x="205103" y="2292075"/>
                  <a:pt x="112059" y="1945566"/>
                </a:cubicBezTo>
                <a:cubicBezTo>
                  <a:pt x="19015" y="1599056"/>
                  <a:pt x="-134989" y="987852"/>
                  <a:pt x="237188" y="675031"/>
                </a:cubicBezTo>
                <a:cubicBezTo>
                  <a:pt x="609365" y="362210"/>
                  <a:pt x="1682581" y="174517"/>
                  <a:pt x="2345120" y="68639"/>
                </a:cubicBezTo>
                <a:cubicBezTo>
                  <a:pt x="3007659" y="-37239"/>
                  <a:pt x="3610040" y="1262"/>
                  <a:pt x="4212421" y="39764"/>
                </a:cubicBezTo>
              </a:path>
            </a:pathLst>
          </a:custGeom>
          <a:ln w="2857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E49593D7-1DEF-E417-50A5-61928FCED493}"/>
              </a:ext>
            </a:extLst>
          </p:cNvPr>
          <p:cNvSpPr/>
          <p:nvPr/>
        </p:nvSpPr>
        <p:spPr>
          <a:xfrm>
            <a:off x="8229600" y="2954956"/>
            <a:ext cx="3245888" cy="3234088"/>
          </a:xfrm>
          <a:custGeom>
            <a:avLst/>
            <a:gdLst>
              <a:gd name="connsiteX0" fmla="*/ 1905802 w 3245888"/>
              <a:gd name="connsiteY0" fmla="*/ 3234088 h 3234088"/>
              <a:gd name="connsiteX1" fmla="*/ 2800952 w 3245888"/>
              <a:gd name="connsiteY1" fmla="*/ 2916455 h 3234088"/>
              <a:gd name="connsiteX2" fmla="*/ 3224463 w 3245888"/>
              <a:gd name="connsiteY2" fmla="*/ 2367815 h 3234088"/>
              <a:gd name="connsiteX3" fmla="*/ 2165684 w 3245888"/>
              <a:gd name="connsiteY3" fmla="*/ 808522 h 3234088"/>
              <a:gd name="connsiteX4" fmla="*/ 0 w 3245888"/>
              <a:gd name="connsiteY4" fmla="*/ 0 h 323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888" h="3234088">
                <a:moveTo>
                  <a:pt x="1905802" y="3234088"/>
                </a:moveTo>
                <a:cubicBezTo>
                  <a:pt x="2243488" y="3147461"/>
                  <a:pt x="2581175" y="3060834"/>
                  <a:pt x="2800952" y="2916455"/>
                </a:cubicBezTo>
                <a:cubicBezTo>
                  <a:pt x="3020729" y="2772076"/>
                  <a:pt x="3330341" y="2719137"/>
                  <a:pt x="3224463" y="2367815"/>
                </a:cubicBezTo>
                <a:cubicBezTo>
                  <a:pt x="3118585" y="2016493"/>
                  <a:pt x="2703094" y="1203158"/>
                  <a:pt x="2165684" y="808522"/>
                </a:cubicBezTo>
                <a:cubicBezTo>
                  <a:pt x="1628274" y="413886"/>
                  <a:pt x="814137" y="206943"/>
                  <a:pt x="0" y="0"/>
                </a:cubicBezTo>
              </a:path>
            </a:pathLst>
          </a:custGeom>
          <a:ln w="2857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2B88410-C7DD-A1A0-8A97-4ACEE07C7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UE </a:t>
            </a:r>
            <a:r>
              <a:rPr lang="hu-HU" dirty="0" err="1"/>
              <a:t>coordinates</a:t>
            </a:r>
            <a:r>
              <a:rPr lang="hu-HU" dirty="0"/>
              <a:t>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loc.x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loc.y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BS </a:t>
            </a:r>
            <a:r>
              <a:rPr lang="hu-HU" dirty="0" err="1"/>
              <a:t>coordinates</a:t>
            </a:r>
            <a:r>
              <a:rPr lang="hu-HU" dirty="0"/>
              <a:t>: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bs.x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bs.y</a:t>
            </a:r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FC4AD3A0-1198-3F2F-C4B5-2EF7BD7BB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Angle</a:t>
            </a:r>
            <a:r>
              <a:rPr lang="hu-HU" dirty="0"/>
              <a:t> </a:t>
            </a:r>
            <a:r>
              <a:rPr lang="hu-HU" dirty="0" err="1"/>
              <a:t>computation</a:t>
            </a:r>
            <a:r>
              <a:rPr lang="hu-HU" dirty="0"/>
              <a:t> is </a:t>
            </a:r>
            <a:r>
              <a:rPr lang="hu-HU" dirty="0" err="1"/>
              <a:t>simple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F9E518D-ABFF-2EC2-4A22-80A958D5D63D}"/>
                  </a:ext>
                </a:extLst>
              </p:cNvPr>
              <p:cNvSpPr txBox="1"/>
              <p:nvPr/>
            </p:nvSpPr>
            <p:spPr>
              <a:xfrm>
                <a:off x="2772078" y="4080855"/>
                <a:ext cx="7632833" cy="2539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u-H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hu-HU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0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𝑙𝑜𝑐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𝑏𝑠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𝑎𝑛𝑑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𝑙𝑜𝑐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𝑏𝑠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u-HU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func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hu-HU" sz="20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0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noBar"/>
                                  <m:ctrlP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0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hu-HU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hu-H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20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20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2000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2F9E518D-ABFF-2EC2-4A22-80A958D5D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78" y="4080855"/>
                <a:ext cx="7632833" cy="25399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FB57B24-2F6A-6947-AFC0-994854C15838}"/>
                  </a:ext>
                </a:extLst>
              </p:cNvPr>
              <p:cNvSpPr txBox="1"/>
              <p:nvPr/>
            </p:nvSpPr>
            <p:spPr>
              <a:xfrm>
                <a:off x="1944304" y="4510032"/>
                <a:ext cx="10876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1FB57B24-2F6A-6947-AFC0-994854C15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04" y="4510032"/>
                <a:ext cx="1087655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ép 5">
            <a:extLst>
              <a:ext uri="{FF2B5EF4-FFF2-40B4-BE49-F238E27FC236}">
                <a16:creationId xmlns:a16="http://schemas.microsoft.com/office/drawing/2014/main" id="{60F804BA-3F50-8DD4-F34E-F1AB24E37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846" y="924411"/>
            <a:ext cx="3719332" cy="3033429"/>
          </a:xfrm>
          <a:prstGeom prst="rect">
            <a:avLst/>
          </a:prstGeom>
        </p:spPr>
      </p:pic>
      <p:sp>
        <p:nvSpPr>
          <p:cNvPr id="7" name="Szabadkézi sokszög: alakzat 6">
            <a:extLst>
              <a:ext uri="{FF2B5EF4-FFF2-40B4-BE49-F238E27FC236}">
                <a16:creationId xmlns:a16="http://schemas.microsoft.com/office/drawing/2014/main" id="{83EA2219-93D8-7E6F-5064-3F8858BC576A}"/>
              </a:ext>
            </a:extLst>
          </p:cNvPr>
          <p:cNvSpPr/>
          <p:nvPr/>
        </p:nvSpPr>
        <p:spPr>
          <a:xfrm>
            <a:off x="8325853" y="1337202"/>
            <a:ext cx="2606332" cy="3080794"/>
          </a:xfrm>
          <a:custGeom>
            <a:avLst/>
            <a:gdLst>
              <a:gd name="connsiteX0" fmla="*/ 1607419 w 2606332"/>
              <a:gd name="connsiteY0" fmla="*/ 3080794 h 3080794"/>
              <a:gd name="connsiteX1" fmla="*/ 2589195 w 2606332"/>
              <a:gd name="connsiteY1" fmla="*/ 2378150 h 3080794"/>
              <a:gd name="connsiteX2" fmla="*/ 2165684 w 2606332"/>
              <a:gd name="connsiteY2" fmla="*/ 597476 h 3080794"/>
              <a:gd name="connsiteX3" fmla="*/ 1328286 w 2606332"/>
              <a:gd name="connsiteY3" fmla="*/ 710 h 3080794"/>
              <a:gd name="connsiteX4" fmla="*/ 0 w 2606332"/>
              <a:gd name="connsiteY4" fmla="*/ 501223 h 3080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332" h="3080794">
                <a:moveTo>
                  <a:pt x="1607419" y="3080794"/>
                </a:moveTo>
                <a:cubicBezTo>
                  <a:pt x="2051785" y="2936415"/>
                  <a:pt x="2496151" y="2792036"/>
                  <a:pt x="2589195" y="2378150"/>
                </a:cubicBezTo>
                <a:cubicBezTo>
                  <a:pt x="2682239" y="1964264"/>
                  <a:pt x="2375836" y="993716"/>
                  <a:pt x="2165684" y="597476"/>
                </a:cubicBezTo>
                <a:cubicBezTo>
                  <a:pt x="1955533" y="201236"/>
                  <a:pt x="1689233" y="16752"/>
                  <a:pt x="1328286" y="710"/>
                </a:cubicBezTo>
                <a:cubicBezTo>
                  <a:pt x="967339" y="-15332"/>
                  <a:pt x="483669" y="242945"/>
                  <a:pt x="0" y="501223"/>
                </a:cubicBezTo>
              </a:path>
            </a:pathLst>
          </a:custGeom>
          <a:ln w="2857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6DC78163-BD6F-C5FE-D877-5D130679B542}"/>
              </a:ext>
            </a:extLst>
          </p:cNvPr>
          <p:cNvSpPr/>
          <p:nvPr/>
        </p:nvSpPr>
        <p:spPr>
          <a:xfrm>
            <a:off x="6745496" y="795505"/>
            <a:ext cx="5023711" cy="4238508"/>
          </a:xfrm>
          <a:custGeom>
            <a:avLst/>
            <a:gdLst>
              <a:gd name="connsiteX0" fmla="*/ 3303279 w 5023711"/>
              <a:gd name="connsiteY0" fmla="*/ 4238508 h 4238508"/>
              <a:gd name="connsiteX1" fmla="*/ 4256180 w 5023711"/>
              <a:gd name="connsiteY1" fmla="*/ 3949750 h 4238508"/>
              <a:gd name="connsiteX2" fmla="*/ 4881822 w 5023711"/>
              <a:gd name="connsiteY2" fmla="*/ 3170103 h 4238508"/>
              <a:gd name="connsiteX3" fmla="*/ 4968449 w 5023711"/>
              <a:gd name="connsiteY3" fmla="*/ 1822567 h 4238508"/>
              <a:gd name="connsiteX4" fmla="*/ 4188803 w 5023711"/>
              <a:gd name="connsiteY4" fmla="*/ 417278 h 4238508"/>
              <a:gd name="connsiteX5" fmla="*/ 2552508 w 5023711"/>
              <a:gd name="connsiteY5" fmla="*/ 70769 h 4238508"/>
              <a:gd name="connsiteX6" fmla="*/ 165443 w 5023711"/>
              <a:gd name="connsiteY6" fmla="*/ 70769 h 4238508"/>
              <a:gd name="connsiteX7" fmla="*/ 396449 w 5023711"/>
              <a:gd name="connsiteY7" fmla="*/ 821539 h 423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3711" h="4238508">
                <a:moveTo>
                  <a:pt x="3303279" y="4238508"/>
                </a:moveTo>
                <a:cubicBezTo>
                  <a:pt x="3648184" y="4183162"/>
                  <a:pt x="3993090" y="4127817"/>
                  <a:pt x="4256180" y="3949750"/>
                </a:cubicBezTo>
                <a:cubicBezTo>
                  <a:pt x="4519271" y="3771682"/>
                  <a:pt x="4763111" y="3524633"/>
                  <a:pt x="4881822" y="3170103"/>
                </a:cubicBezTo>
                <a:cubicBezTo>
                  <a:pt x="5000534" y="2815572"/>
                  <a:pt x="5083952" y="2281371"/>
                  <a:pt x="4968449" y="1822567"/>
                </a:cubicBezTo>
                <a:cubicBezTo>
                  <a:pt x="4852946" y="1363763"/>
                  <a:pt x="4591460" y="709244"/>
                  <a:pt x="4188803" y="417278"/>
                </a:cubicBezTo>
                <a:cubicBezTo>
                  <a:pt x="3786146" y="125312"/>
                  <a:pt x="3223068" y="128520"/>
                  <a:pt x="2552508" y="70769"/>
                </a:cubicBezTo>
                <a:cubicBezTo>
                  <a:pt x="1881948" y="13017"/>
                  <a:pt x="524786" y="-54359"/>
                  <a:pt x="165443" y="70769"/>
                </a:cubicBezTo>
                <a:cubicBezTo>
                  <a:pt x="-193900" y="195897"/>
                  <a:pt x="101274" y="508718"/>
                  <a:pt x="396449" y="821539"/>
                </a:cubicBezTo>
              </a:path>
            </a:pathLst>
          </a:custGeom>
          <a:ln w="2857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abadkézi sokszög: alakzat 8">
            <a:extLst>
              <a:ext uri="{FF2B5EF4-FFF2-40B4-BE49-F238E27FC236}">
                <a16:creationId xmlns:a16="http://schemas.microsoft.com/office/drawing/2014/main" id="{37A608A0-CEBD-3B81-6000-BF6A430C0CDD}"/>
              </a:ext>
            </a:extLst>
          </p:cNvPr>
          <p:cNvSpPr/>
          <p:nvPr/>
        </p:nvSpPr>
        <p:spPr>
          <a:xfrm>
            <a:off x="2640766" y="2761188"/>
            <a:ext cx="4212421" cy="2754088"/>
          </a:xfrm>
          <a:custGeom>
            <a:avLst/>
            <a:gdLst>
              <a:gd name="connsiteX0" fmla="*/ 795453 w 4212421"/>
              <a:gd name="connsiteY0" fmla="*/ 2754088 h 2754088"/>
              <a:gd name="connsiteX1" fmla="*/ 112059 w 4212421"/>
              <a:gd name="connsiteY1" fmla="*/ 1945566 h 2754088"/>
              <a:gd name="connsiteX2" fmla="*/ 237188 w 4212421"/>
              <a:gd name="connsiteY2" fmla="*/ 675031 h 2754088"/>
              <a:gd name="connsiteX3" fmla="*/ 2345120 w 4212421"/>
              <a:gd name="connsiteY3" fmla="*/ 68639 h 2754088"/>
              <a:gd name="connsiteX4" fmla="*/ 4212421 w 4212421"/>
              <a:gd name="connsiteY4" fmla="*/ 39764 h 275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2421" h="2754088">
                <a:moveTo>
                  <a:pt x="795453" y="2754088"/>
                </a:moveTo>
                <a:cubicBezTo>
                  <a:pt x="500278" y="2523081"/>
                  <a:pt x="205103" y="2292075"/>
                  <a:pt x="112059" y="1945566"/>
                </a:cubicBezTo>
                <a:cubicBezTo>
                  <a:pt x="19015" y="1599056"/>
                  <a:pt x="-134989" y="987852"/>
                  <a:pt x="237188" y="675031"/>
                </a:cubicBezTo>
                <a:cubicBezTo>
                  <a:pt x="609365" y="362210"/>
                  <a:pt x="1682581" y="174517"/>
                  <a:pt x="2345120" y="68639"/>
                </a:cubicBezTo>
                <a:cubicBezTo>
                  <a:pt x="3007659" y="-37239"/>
                  <a:pt x="3610040" y="1262"/>
                  <a:pt x="4212421" y="39764"/>
                </a:cubicBezTo>
              </a:path>
            </a:pathLst>
          </a:custGeom>
          <a:ln w="2857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zabadkézi sokszög: alakzat 9">
            <a:extLst>
              <a:ext uri="{FF2B5EF4-FFF2-40B4-BE49-F238E27FC236}">
                <a16:creationId xmlns:a16="http://schemas.microsoft.com/office/drawing/2014/main" id="{E49593D7-1DEF-E417-50A5-61928FCED493}"/>
              </a:ext>
            </a:extLst>
          </p:cNvPr>
          <p:cNvSpPr/>
          <p:nvPr/>
        </p:nvSpPr>
        <p:spPr>
          <a:xfrm>
            <a:off x="8229600" y="2954956"/>
            <a:ext cx="3245888" cy="3234088"/>
          </a:xfrm>
          <a:custGeom>
            <a:avLst/>
            <a:gdLst>
              <a:gd name="connsiteX0" fmla="*/ 1905802 w 3245888"/>
              <a:gd name="connsiteY0" fmla="*/ 3234088 h 3234088"/>
              <a:gd name="connsiteX1" fmla="*/ 2800952 w 3245888"/>
              <a:gd name="connsiteY1" fmla="*/ 2916455 h 3234088"/>
              <a:gd name="connsiteX2" fmla="*/ 3224463 w 3245888"/>
              <a:gd name="connsiteY2" fmla="*/ 2367815 h 3234088"/>
              <a:gd name="connsiteX3" fmla="*/ 2165684 w 3245888"/>
              <a:gd name="connsiteY3" fmla="*/ 808522 h 3234088"/>
              <a:gd name="connsiteX4" fmla="*/ 0 w 3245888"/>
              <a:gd name="connsiteY4" fmla="*/ 0 h 323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5888" h="3234088">
                <a:moveTo>
                  <a:pt x="1905802" y="3234088"/>
                </a:moveTo>
                <a:cubicBezTo>
                  <a:pt x="2243488" y="3147461"/>
                  <a:pt x="2581175" y="3060834"/>
                  <a:pt x="2800952" y="2916455"/>
                </a:cubicBezTo>
                <a:cubicBezTo>
                  <a:pt x="3020729" y="2772076"/>
                  <a:pt x="3330341" y="2719137"/>
                  <a:pt x="3224463" y="2367815"/>
                </a:cubicBezTo>
                <a:cubicBezTo>
                  <a:pt x="3118585" y="2016493"/>
                  <a:pt x="2703094" y="1203158"/>
                  <a:pt x="2165684" y="808522"/>
                </a:cubicBezTo>
                <a:cubicBezTo>
                  <a:pt x="1628274" y="413886"/>
                  <a:pt x="814137" y="206943"/>
                  <a:pt x="0" y="0"/>
                </a:cubicBezTo>
              </a:path>
            </a:pathLst>
          </a:custGeom>
          <a:ln w="2857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3D821EB-699A-784B-AC81-D3978BE6E059}"/>
              </a:ext>
            </a:extLst>
          </p:cNvPr>
          <p:cNvSpPr/>
          <p:nvPr/>
        </p:nvSpPr>
        <p:spPr>
          <a:xfrm>
            <a:off x="0" y="2133600"/>
            <a:ext cx="12191999" cy="27135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500" dirty="0"/>
              <a:t>…</a:t>
            </a:r>
            <a:r>
              <a:rPr lang="hu-HU" sz="11500" dirty="0" err="1"/>
              <a:t>but</a:t>
            </a:r>
            <a:r>
              <a:rPr lang="hu-HU" sz="11500" dirty="0"/>
              <a:t>, in P4?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650514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6C2EBA3-A4D6-ADC5-DAD1-D33FBEF18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6622955" cy="51945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Assuming Tofino-like capabilities</a:t>
            </a:r>
          </a:p>
          <a:p>
            <a:pPr lvl="1"/>
            <a:r>
              <a:rPr lang="en-US" dirty="0"/>
              <a:t>Constrained hardware</a:t>
            </a:r>
          </a:p>
          <a:p>
            <a:pPr lvl="1"/>
            <a:r>
              <a:rPr lang="en-US" dirty="0"/>
              <a:t>Pipeline packet processing with lookup tables</a:t>
            </a:r>
          </a:p>
          <a:p>
            <a:pPr lvl="1"/>
            <a:endParaRPr lang="en-US" dirty="0"/>
          </a:p>
          <a:p>
            <a:r>
              <a:rPr lang="en-US" dirty="0"/>
              <a:t>Location message from a UE</a:t>
            </a:r>
          </a:p>
          <a:p>
            <a:pPr lvl="1"/>
            <a:r>
              <a:rPr lang="en-US" dirty="0"/>
              <a:t>Special header format, coordinates and BS id</a:t>
            </a:r>
          </a:p>
          <a:p>
            <a:pPr lvl="1"/>
            <a:endParaRPr lang="en-US" dirty="0"/>
          </a:p>
          <a:p>
            <a:r>
              <a:rPr lang="en-US" dirty="0"/>
              <a:t>BS locations stored in a lookup table</a:t>
            </a:r>
          </a:p>
          <a:p>
            <a:pPr lvl="1"/>
            <a:r>
              <a:rPr lang="en-US" dirty="0"/>
              <a:t>Mapping BS id to coordinates</a:t>
            </a:r>
          </a:p>
          <a:p>
            <a:pPr lvl="1"/>
            <a:endParaRPr lang="en-US" dirty="0"/>
          </a:p>
          <a:p>
            <a:r>
              <a:rPr lang="en-US" dirty="0"/>
              <a:t>Absolute value of location difference and </a:t>
            </a:r>
            <a:br>
              <a:rPr lang="en-US" dirty="0"/>
            </a:br>
            <a:r>
              <a:rPr lang="en-US" dirty="0"/>
              <a:t>the sign of the difference </a:t>
            </a:r>
          </a:p>
          <a:p>
            <a:pPr lvl="1"/>
            <a:r>
              <a:rPr lang="en-US" dirty="0"/>
              <a:t>The signs determines the quarter </a:t>
            </a:r>
            <a:br>
              <a:rPr lang="en-US" dirty="0"/>
            </a:br>
            <a:r>
              <a:rPr lang="en-US" dirty="0"/>
              <a:t>around the BS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F78CEE33-7022-5FB8-AB70-FD41108C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In P4?</a:t>
            </a:r>
            <a:br>
              <a:rPr lang="hu-HU" dirty="0"/>
            </a:br>
            <a:r>
              <a:rPr lang="hu-HU" sz="3600" b="1" dirty="0"/>
              <a:t>Preparation</a:t>
            </a:r>
            <a:endParaRPr lang="en-US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C4AEEAE-E723-B6B8-2E09-F77A1997C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376" y="0"/>
            <a:ext cx="2926205" cy="238656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7BC047F-F8B4-B2EA-BFDD-813137457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500"/>
          <a:stretch/>
        </p:blipFill>
        <p:spPr>
          <a:xfrm>
            <a:off x="6543754" y="2402255"/>
            <a:ext cx="5343445" cy="41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7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BFF6F08-60C5-C64E-8994-4B71D0B4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509" y="1648472"/>
            <a:ext cx="4866491" cy="40742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>
                <a:extLst>
                  <a:ext uri="{FF2B5EF4-FFF2-40B4-BE49-F238E27FC236}">
                    <a16:creationId xmlns:a16="http://schemas.microsoft.com/office/drawing/2014/main" id="{415EA2AB-E78B-C16C-3D6D-A96A9DC70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760" y="1526959"/>
                <a:ext cx="6133097" cy="508067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/>
                  <a:t>Goal: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Grid-based approximation </a:t>
                </a:r>
                <a:br>
                  <a:rPr lang="en-US" dirty="0"/>
                </a:br>
                <a:r>
                  <a:rPr lang="en-US" dirty="0"/>
                  <a:t>with exponential binning</a:t>
                </a:r>
              </a:p>
              <a:p>
                <a:r>
                  <a:rPr lang="en-US" dirty="0"/>
                  <a:t>The grid points on both axes are the same:</a:t>
                </a:r>
              </a:p>
              <a:p>
                <a:pPr marL="0" indent="0">
                  <a:buNone/>
                </a:pPr>
                <a:r>
                  <a:rPr lang="en-US" dirty="0"/>
                  <a:t>   0, 𝐵</a:t>
                </a:r>
                <a:r>
                  <a:rPr lang="en-US" baseline="30000" dirty="0"/>
                  <a:t>1</a:t>
                </a:r>
                <a:r>
                  <a:rPr lang="en-US" dirty="0"/>
                  <a:t> , 𝐵</a:t>
                </a:r>
                <a:r>
                  <a:rPr lang="en-US" baseline="30000" dirty="0"/>
                  <a:t>2</a:t>
                </a:r>
                <a:r>
                  <a:rPr lang="en-US" dirty="0"/>
                  <a:t> , . . . , </a:t>
                </a:r>
                <a:r>
                  <a:rPr lang="en-US" b="1" dirty="0"/>
                  <a:t>𝐵</a:t>
                </a:r>
                <a:r>
                  <a:rPr lang="en-US" b="1" baseline="30000" dirty="0"/>
                  <a:t>𝑁</a:t>
                </a:r>
                <a:r>
                  <a:rPr lang="en-US" b="1" dirty="0"/>
                  <a:t> = 𝐷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where 𝐵 is the base number, </a:t>
                </a:r>
              </a:p>
              <a:p>
                <a:pPr lvl="1"/>
                <a:r>
                  <a:rPr lang="en-US" dirty="0"/>
                  <a:t>𝑁 is the granularity factor (the number of bins on the axes) </a:t>
                </a:r>
              </a:p>
              <a:p>
                <a:pPr lvl="1"/>
                <a:r>
                  <a:rPr lang="en-US" dirty="0"/>
                  <a:t>while 𝐷 is the cell diameter (the maximum range)</a:t>
                </a:r>
              </a:p>
              <a:p>
                <a:pPr lvl="1"/>
                <a:r>
                  <a:rPr lang="en-US" b="1" dirty="0"/>
                  <a:t>Approx. based on the centroid point </a:t>
                </a:r>
                <a:br>
                  <a:rPr lang="en-US" b="1" dirty="0"/>
                </a:br>
                <a:r>
                  <a:rPr lang="en-US" b="1" dirty="0"/>
                  <a:t>of the containing grid-cell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artalom helye 1">
                <a:extLst>
                  <a:ext uri="{FF2B5EF4-FFF2-40B4-BE49-F238E27FC236}">
                    <a16:creationId xmlns:a16="http://schemas.microsoft.com/office/drawing/2014/main" id="{415EA2AB-E78B-C16C-3D6D-A96A9DC70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760" y="1526959"/>
                <a:ext cx="6133097" cy="5080670"/>
              </a:xfrm>
              <a:blipFill>
                <a:blip r:embed="rId3"/>
                <a:stretch>
                  <a:fillRect l="-1491" t="-719" r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>
            <a:extLst>
              <a:ext uri="{FF2B5EF4-FFF2-40B4-BE49-F238E27FC236}">
                <a16:creationId xmlns:a16="http://schemas.microsoft.com/office/drawing/2014/main" id="{B2160233-AD7E-3875-B9D3-516A5F99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In P4?</a:t>
            </a:r>
            <a:br>
              <a:rPr lang="hu-HU" dirty="0"/>
            </a:br>
            <a:r>
              <a:rPr lang="hu-HU" b="1" dirty="0" err="1"/>
              <a:t>Computing</a:t>
            </a:r>
            <a:r>
              <a:rPr lang="hu-HU" b="1" dirty="0"/>
              <a:t> arctan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25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artalom helye 1">
                <a:extLst>
                  <a:ext uri="{FF2B5EF4-FFF2-40B4-BE49-F238E27FC236}">
                    <a16:creationId xmlns:a16="http://schemas.microsoft.com/office/drawing/2014/main" id="{415EA2AB-E78B-C16C-3D6D-A96A9DC70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760" y="1526959"/>
                <a:ext cx="6133097" cy="508067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/>
                  <a:t>Goal: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𝑎𝑟𝑐𝑡𝑎𝑛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Grid-based approximation </a:t>
                </a:r>
                <a:br>
                  <a:rPr lang="en-US" dirty="0"/>
                </a:br>
                <a:r>
                  <a:rPr lang="en-US" dirty="0"/>
                  <a:t>with exponential binning</a:t>
                </a:r>
              </a:p>
              <a:p>
                <a:r>
                  <a:rPr lang="en-US" dirty="0"/>
                  <a:t>The grid points on both axes are the same:</a:t>
                </a:r>
              </a:p>
              <a:p>
                <a:pPr marL="0" indent="0">
                  <a:buNone/>
                </a:pPr>
                <a:r>
                  <a:rPr lang="en-US" dirty="0"/>
                  <a:t>   0, 𝐵</a:t>
                </a:r>
                <a:r>
                  <a:rPr lang="en-US" baseline="30000" dirty="0"/>
                  <a:t>1</a:t>
                </a:r>
                <a:r>
                  <a:rPr lang="en-US" dirty="0"/>
                  <a:t> , 𝐵</a:t>
                </a:r>
                <a:r>
                  <a:rPr lang="en-US" baseline="30000" dirty="0"/>
                  <a:t>2</a:t>
                </a:r>
                <a:r>
                  <a:rPr lang="en-US" dirty="0"/>
                  <a:t> , . . . , </a:t>
                </a:r>
                <a:r>
                  <a:rPr lang="en-US" b="1" dirty="0"/>
                  <a:t>𝐵</a:t>
                </a:r>
                <a:r>
                  <a:rPr lang="en-US" b="1" baseline="30000" dirty="0"/>
                  <a:t>𝑁</a:t>
                </a:r>
                <a:r>
                  <a:rPr lang="en-US" b="1" dirty="0"/>
                  <a:t> = 𝐷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where 𝐵 is the base number, </a:t>
                </a:r>
              </a:p>
              <a:p>
                <a:pPr lvl="1"/>
                <a:r>
                  <a:rPr lang="en-US" dirty="0"/>
                  <a:t>𝑁 is the granularity factor (the number of bins on the axes) </a:t>
                </a:r>
              </a:p>
              <a:p>
                <a:pPr lvl="1"/>
                <a:r>
                  <a:rPr lang="en-US" dirty="0"/>
                  <a:t>while 𝐷 is the cell diameter (the maximum range)</a:t>
                </a:r>
              </a:p>
              <a:p>
                <a:pPr lvl="1"/>
                <a:r>
                  <a:rPr lang="en-US" b="1" dirty="0"/>
                  <a:t>Approx. based on the centroid point </a:t>
                </a:r>
                <a:br>
                  <a:rPr lang="en-US" b="1" dirty="0"/>
                </a:br>
                <a:r>
                  <a:rPr lang="en-US" b="1" dirty="0"/>
                  <a:t>of the containing grid-cell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artalom helye 1">
                <a:extLst>
                  <a:ext uri="{FF2B5EF4-FFF2-40B4-BE49-F238E27FC236}">
                    <a16:creationId xmlns:a16="http://schemas.microsoft.com/office/drawing/2014/main" id="{415EA2AB-E78B-C16C-3D6D-A96A9DC70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760" y="1526959"/>
                <a:ext cx="6133097" cy="5080670"/>
              </a:xfrm>
              <a:blipFill>
                <a:blip r:embed="rId2"/>
                <a:stretch>
                  <a:fillRect l="-1491" t="-719" r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ím 2">
            <a:extLst>
              <a:ext uri="{FF2B5EF4-FFF2-40B4-BE49-F238E27FC236}">
                <a16:creationId xmlns:a16="http://schemas.microsoft.com/office/drawing/2014/main" id="{B2160233-AD7E-3875-B9D3-516A5F99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In P4?</a:t>
            </a:r>
            <a:br>
              <a:rPr lang="hu-HU" dirty="0"/>
            </a:br>
            <a:r>
              <a:rPr lang="hu-HU" b="1" dirty="0" err="1"/>
              <a:t>Computing</a:t>
            </a:r>
            <a:r>
              <a:rPr lang="hu-HU" b="1" dirty="0"/>
              <a:t> arctan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9C6A4B1-C246-BE72-C465-7286C09FDF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70" r="21634"/>
          <a:stretch/>
        </p:blipFill>
        <p:spPr>
          <a:xfrm>
            <a:off x="6672944" y="2237238"/>
            <a:ext cx="5246844" cy="479478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3189775-1762-19C3-3FF3-80E3EC867EA8}"/>
              </a:ext>
            </a:extLst>
          </p:cNvPr>
          <p:cNvSpPr txBox="1"/>
          <p:nvPr/>
        </p:nvSpPr>
        <p:spPr>
          <a:xfrm>
            <a:off x="5617029" y="1083076"/>
            <a:ext cx="6476999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C00000"/>
                </a:solidFill>
              </a:rPr>
              <a:t>Few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Desired accuracy determines the required TCAM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Other parameters like power, signal strength can similarly be added in the future...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Customization of the table is also possible</a:t>
            </a:r>
          </a:p>
        </p:txBody>
      </p:sp>
    </p:spTree>
    <p:extLst>
      <p:ext uri="{BB962C8B-B14F-4D97-AF65-F5344CB8AC3E}">
        <p14:creationId xmlns:p14="http://schemas.microsoft.com/office/powerpoint/2010/main" val="342370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029FA204-D535-F7EA-4B8A-28CF7B15E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59" y="1526959"/>
            <a:ext cx="5871841" cy="4650004"/>
          </a:xfrm>
        </p:spPr>
        <p:txBody>
          <a:bodyPr/>
          <a:lstStyle/>
          <a:p>
            <a:r>
              <a:rPr lang="hu-HU" dirty="0" err="1"/>
              <a:t>Signs</a:t>
            </a:r>
            <a:r>
              <a:rPr lang="hu-HU" dirty="0"/>
              <a:t> </a:t>
            </a:r>
            <a:r>
              <a:rPr lang="hu-HU" dirty="0" err="1"/>
              <a:t>determine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quadrant</a:t>
            </a:r>
            <a:endParaRPr lang="en-US" dirty="0"/>
          </a:p>
        </p:txBody>
      </p:sp>
      <p:sp>
        <p:nvSpPr>
          <p:cNvPr id="4" name="Cím 2">
            <a:extLst>
              <a:ext uri="{FF2B5EF4-FFF2-40B4-BE49-F238E27FC236}">
                <a16:creationId xmlns:a16="http://schemas.microsoft.com/office/drawing/2014/main" id="{6FB5AE03-D7EA-15A0-8566-A3E31F02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136525"/>
            <a:ext cx="9375775" cy="946150"/>
          </a:xfrm>
        </p:spPr>
        <p:txBody>
          <a:bodyPr>
            <a:normAutofit fontScale="90000"/>
          </a:bodyPr>
          <a:lstStyle/>
          <a:p>
            <a:r>
              <a:rPr lang="hu-HU" dirty="0"/>
              <a:t>In P4?</a:t>
            </a:r>
            <a:br>
              <a:rPr lang="hu-HU" dirty="0"/>
            </a:br>
            <a:r>
              <a:rPr lang="hu-HU" b="1" dirty="0" err="1"/>
              <a:t>Final</a:t>
            </a:r>
            <a:r>
              <a:rPr lang="hu-HU" b="1" dirty="0"/>
              <a:t> </a:t>
            </a:r>
            <a:r>
              <a:rPr lang="hu-HU" b="1" dirty="0" err="1"/>
              <a:t>angle</a:t>
            </a:r>
            <a:r>
              <a:rPr lang="hu-HU" b="1" dirty="0"/>
              <a:t> </a:t>
            </a:r>
            <a:r>
              <a:rPr lang="hu-HU" b="1" dirty="0" err="1"/>
              <a:t>transformation</a:t>
            </a:r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4A2436C-3EBA-22BE-0F6D-EE5F3AC80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01" y="3736208"/>
            <a:ext cx="4052270" cy="346639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C63E14A-5F6C-0EAB-44E6-4D8F3B5527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18"/>
          <a:stretch/>
        </p:blipFill>
        <p:spPr>
          <a:xfrm>
            <a:off x="8049424" y="1717556"/>
            <a:ext cx="3046898" cy="4605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6AF7B62-2676-45B8-6D2C-0805BA45C63D}"/>
                  </a:ext>
                </a:extLst>
              </p:cNvPr>
              <p:cNvSpPr txBox="1"/>
              <p:nvPr/>
            </p:nvSpPr>
            <p:spPr>
              <a:xfrm>
                <a:off x="1095678" y="2045224"/>
                <a:ext cx="7632833" cy="1805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u-HU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hu-H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type m:val="noBar"/>
                                  <m:ctrlP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hu-HU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14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𝑙𝑜𝑐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𝑏𝑠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𝑎𝑛𝑑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𝑙𝑜𝑐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𝑏𝑠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hu-HU" sz="1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func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hu-HU" sz="1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hu-H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14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type m:val="noBar"/>
                                  <m:ctrlP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hu-H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14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hu-HU" sz="1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hu-HU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hu-HU" sz="1400">
                                          <a:latin typeface="Cambria Math" panose="02040503050406030204" pitchFamily="18" charset="0"/>
                                        </a:rPr>
                                        <m:t>arctan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hu-HU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hu-HU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</m:d>
                                            </m:num>
                                            <m:den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𝑙𝑜𝑐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𝑏𝑠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.</m:t>
                                                  </m:r>
                                                  <m:r>
                                                    <a:rPr lang="hu-HU" sz="1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𝑎𝑛𝑑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𝑙𝑜𝑐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hu-HU" sz="1400" b="0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𝑏𝑠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06AF7B62-2676-45B8-6D2C-0805BA45C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78" y="2045224"/>
                <a:ext cx="7632833" cy="18053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2F71EF29-2D25-2343-3217-A88484D29EAC}"/>
                  </a:ext>
                </a:extLst>
              </p:cNvPr>
              <p:cNvSpPr txBox="1"/>
              <p:nvPr/>
            </p:nvSpPr>
            <p:spPr>
              <a:xfrm>
                <a:off x="269172" y="2286271"/>
                <a:ext cx="108765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8" name="Szövegdoboz 7">
                <a:extLst>
                  <a:ext uri="{FF2B5EF4-FFF2-40B4-BE49-F238E27FC236}">
                    <a16:creationId xmlns:a16="http://schemas.microsoft.com/office/drawing/2014/main" id="{2F71EF29-2D25-2343-3217-A88484D29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72" y="2286271"/>
                <a:ext cx="1087655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836839"/>
      </p:ext>
    </p:extLst>
  </p:cSld>
  <p:clrMapOvr>
    <a:masterClrMapping/>
  </p:clrMapOvr>
</p:sld>
</file>

<file path=ppt/theme/theme1.xml><?xml version="1.0" encoding="utf-8"?>
<a:theme xmlns:a="http://schemas.openxmlformats.org/drawingml/2006/main" name="cnl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" id="{A9F2C9B1-514F-4231-919B-7CDAA5FD274C}" vid="{D6E174BA-E270-4087-B70D-E24665105149}"/>
    </a:ext>
  </a:extLst>
</a:theme>
</file>

<file path=ppt/theme/theme2.xml><?xml version="1.0" encoding="utf-8"?>
<a:theme xmlns:a="http://schemas.openxmlformats.org/drawingml/2006/main" name="cnl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_template" id="{17A89BC4-8A02-4784-9B42-985D0C711FFB}" vid="{37644229-37D4-4547-AA00-C09893E9FA83}"/>
    </a:ext>
  </a:extLst>
</a:theme>
</file>

<file path=ppt/theme/theme3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_template" id="{17A89BC4-8A02-4784-9B42-985D0C711FFB}" vid="{7E3A69BE-6C84-459F-B390-B934F2A42B8C}"/>
    </a:ext>
  </a:extLst>
</a:theme>
</file>

<file path=ppt/theme/theme4.xml><?xml version="1.0" encoding="utf-8"?>
<a:theme xmlns:a="http://schemas.openxmlformats.org/drawingml/2006/main" name="1_cnl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_template" id="{17A89BC4-8A02-4784-9B42-985D0C711FFB}" vid="{728CFFF3-AFC9-4271-B074-AEC7D577C703}"/>
    </a:ext>
  </a:extLst>
</a:theme>
</file>

<file path=ppt/theme/theme5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l2019_template" id="{17A89BC4-8A02-4784-9B42-985D0C711FFB}" vid="{6C0B4047-62E0-4B63-BA49-CD436448B25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13AC3FE9C0B2B4A89A5E08D6923D69F" ma:contentTypeVersion="14" ma:contentTypeDescription="Új dokumentum létrehozása." ma:contentTypeScope="" ma:versionID="4e1a8872ba1f23c09564f3e267b357ee">
  <xsd:schema xmlns:xsd="http://www.w3.org/2001/XMLSchema" xmlns:xs="http://www.w3.org/2001/XMLSchema" xmlns:p="http://schemas.microsoft.com/office/2006/metadata/properties" xmlns:ns3="c38100df-fd9b-45a2-b895-8bad87b57679" xmlns:ns4="342ecf54-1f04-4a63-b4d3-479bbdc0bc48" targetNamespace="http://schemas.microsoft.com/office/2006/metadata/properties" ma:root="true" ma:fieldsID="6c6b801e25710b5c8633b7227c3a1fee" ns3:_="" ns4:_="">
    <xsd:import namespace="c38100df-fd9b-45a2-b895-8bad87b57679"/>
    <xsd:import namespace="342ecf54-1f04-4a63-b4d3-479bbdc0bc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100df-fd9b-45a2-b895-8bad87b576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2ecf54-1f04-4a63-b4d3-479bbdc0bc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8100df-fd9b-45a2-b895-8bad87b57679" xsi:nil="true"/>
  </documentManagement>
</p:properties>
</file>

<file path=customXml/itemProps1.xml><?xml version="1.0" encoding="utf-8"?>
<ds:datastoreItem xmlns:ds="http://schemas.openxmlformats.org/officeDocument/2006/customXml" ds:itemID="{F1BDCC88-3654-451B-8E1E-D7DF6AB019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CA1530-0EDA-4CF9-B8D0-F1BC24CFA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100df-fd9b-45a2-b895-8bad87b57679"/>
    <ds:schemaRef ds:uri="342ecf54-1f04-4a63-b4d3-479bbdc0b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91578-CC92-4D58-BDCB-C53E7C96341C}">
  <ds:schemaRefs>
    <ds:schemaRef ds:uri="http://schemas.microsoft.com/office/infopath/2007/PartnerControls"/>
    <ds:schemaRef ds:uri="342ecf54-1f04-4a63-b4d3-479bbdc0bc48"/>
    <ds:schemaRef ds:uri="http://schemas.microsoft.com/office/2006/documentManagement/types"/>
    <ds:schemaRef ds:uri="c38100df-fd9b-45a2-b895-8bad87b57679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cnl2019</Template>
  <TotalTime>4580</TotalTime>
  <Words>733</Words>
  <Application>Microsoft Office PowerPoint</Application>
  <PresentationFormat>Szélesvásznú</PresentationFormat>
  <Paragraphs>130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cnl2019</vt:lpstr>
      <vt:lpstr>cnl2019</vt:lpstr>
      <vt:lpstr>1_Egyéni tervezés</vt:lpstr>
      <vt:lpstr>1_cnl2019</vt:lpstr>
      <vt:lpstr>2_Egyéni tervezés</vt:lpstr>
      <vt:lpstr>In-network Angle Approximation  for Supporting Adaptive Beamforming</vt:lpstr>
      <vt:lpstr>Beamforming</vt:lpstr>
      <vt:lpstr>An User-Assisted Approach</vt:lpstr>
      <vt:lpstr>Angle computation is simple</vt:lpstr>
      <vt:lpstr>Angle computation is simple</vt:lpstr>
      <vt:lpstr>In P4? Preparation</vt:lpstr>
      <vt:lpstr>In P4? Computing arctan</vt:lpstr>
      <vt:lpstr>In P4? Computing arctan</vt:lpstr>
      <vt:lpstr>In P4? Final angle transformation</vt:lpstr>
      <vt:lpstr>In P4? The whole pipeline</vt:lpstr>
      <vt:lpstr>Evaluation Approximation Error in static scenarios</vt:lpstr>
      <vt:lpstr>Evaluation Moving UE and control latency</vt:lpstr>
      <vt:lpstr>Evaluation Moving UE and control latency</vt:lpstr>
      <vt:lpstr>Evaluation Moving UE and control latency</vt:lpstr>
      <vt:lpstr>Evaluation Moving UE and control latency</vt:lpstr>
      <vt:lpstr>Evaluation Cost of accuracy</vt:lpstr>
      <vt:lpstr>Conclusion &amp; Future plans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In-network Angle Approximation  for Supporting Adaptive Beamforming</dc:title>
  <dc:creator>LAKI Sandor</dc:creator>
  <cp:lastModifiedBy>LAKI Sandor</cp:lastModifiedBy>
  <cp:revision>3</cp:revision>
  <dcterms:created xsi:type="dcterms:W3CDTF">2022-12-06T15:14:21Z</dcterms:created>
  <dcterms:modified xsi:type="dcterms:W3CDTF">2022-12-10T22:10:25Z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0x010100613AC3FE9C0B2B4A89A5E08D6923D69F</vt:lpwstr>
  </property>
</Properties>
</file>